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0" r:id="rId3"/>
  </p:sldMasterIdLst>
  <p:notesMasterIdLst>
    <p:notesMasterId r:id="rId5"/>
  </p:notesMasterIdLst>
  <p:sldIdLst>
    <p:sldId id="265" r:id="rId4"/>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54026" autoAdjust="0"/>
  </p:normalViewPr>
  <p:slideViewPr>
    <p:cSldViewPr>
      <p:cViewPr varScale="1">
        <p:scale>
          <a:sx n="63" d="100"/>
          <a:sy n="63" d="100"/>
        </p:scale>
        <p:origin x="297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00E14DB8-F443-4E95-AB84-EACD0EFE512E}" type="datetimeFigureOut">
              <a:rPr lang="en-US" smtClean="0"/>
              <a:pPr/>
              <a:t>12/12/2013</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946D7307-A7E8-4B9E-A4A4-C75B03EB2BB0}" type="slidenum">
              <a:rPr lang="en-US" smtClean="0"/>
              <a:pPr/>
              <a:t>‹#›</a:t>
            </a:fld>
            <a:endParaRPr lang="en-US"/>
          </a:p>
        </p:txBody>
      </p:sp>
    </p:spTree>
    <p:extLst>
      <p:ext uri="{BB962C8B-B14F-4D97-AF65-F5344CB8AC3E}">
        <p14:creationId xmlns:p14="http://schemas.microsoft.com/office/powerpoint/2010/main" val="44953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see here the broad array of issues being tackled by PNWER through our working group. Convening at our Annual Summits and Economic Leadership Forums, which rotate across the region, delegates from member jurisdictions meet to discuss a number of topics.  Over 500 delegates attend our Annual meetings.  At these meetings we will have legislators from our jurisdictions, industry leaders, academia and non-profit organizations.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32638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gradFill flip="none" rotWithShape="1">
                  <a:gsLst>
                    <a:gs pos="0">
                      <a:schemeClr val="accent1"/>
                    </a:gs>
                    <a:gs pos="86000">
                      <a:srgbClr val="FFFF99"/>
                    </a:gs>
                    <a:gs pos="86000">
                      <a:srgbClr val="F6AE1E"/>
                    </a:gs>
                  </a:gsLst>
                  <a:lin ang="5400000" scaled="0"/>
                  <a:tileRect/>
                </a:gra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gradFill flip="none" rotWithShape="1">
                  <a:gsLst>
                    <a:gs pos="0">
                      <a:schemeClr val="accent1"/>
                    </a:gs>
                    <a:gs pos="86000">
                      <a:srgbClr val="FFFF99"/>
                    </a:gs>
                    <a:gs pos="86000">
                      <a:srgbClr val="F6AE1E"/>
                    </a:gs>
                  </a:gsLst>
                  <a:lin ang="5400000" scaled="0"/>
                  <a:tileRect/>
                </a:gra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6477000"/>
            <a:ext cx="2133600" cy="244475"/>
          </a:xfrm>
          <a:prstGeom prst="rect">
            <a:avLst/>
          </a:prstGeom>
          <a:ln/>
        </p:spPr>
        <p:txBody>
          <a:bodyPr/>
          <a:lstStyle>
            <a:lvl1pPr>
              <a:defRPr/>
            </a:lvl1pPr>
          </a:lstStyle>
          <a:p>
            <a:pPr>
              <a:defRPr/>
            </a:pPr>
            <a:endParaRPr lang="en-US">
              <a:solidFill>
                <a:prstClr val="white"/>
              </a:solidFill>
            </a:endParaRPr>
          </a:p>
        </p:txBody>
      </p:sp>
      <p:sp>
        <p:nvSpPr>
          <p:cNvPr id="4" name="Rectangle 5"/>
          <p:cNvSpPr>
            <a:spLocks noGrp="1" noChangeArrowheads="1"/>
          </p:cNvSpPr>
          <p:nvPr>
            <p:ph type="ftr" sz="quarter" idx="11"/>
          </p:nvPr>
        </p:nvSpPr>
        <p:spPr>
          <a:xfrm>
            <a:off x="3124200" y="6477000"/>
            <a:ext cx="2895600" cy="244475"/>
          </a:xfrm>
          <a:prstGeom prst="rect">
            <a:avLst/>
          </a:prstGeom>
          <a:ln/>
        </p:spPr>
        <p:txBody>
          <a:bodyPr/>
          <a:lstStyle>
            <a:lvl1pPr>
              <a:defRPr/>
            </a:lvl1pPr>
          </a:lstStyle>
          <a:p>
            <a:pPr>
              <a:defRPr/>
            </a:pPr>
            <a:endParaRPr lang="en-US">
              <a:solidFill>
                <a:prstClr val="white"/>
              </a:solidFill>
            </a:endParaRPr>
          </a:p>
        </p:txBody>
      </p:sp>
      <p:sp>
        <p:nvSpPr>
          <p:cNvPr id="5" name="Rectangle 6"/>
          <p:cNvSpPr>
            <a:spLocks noGrp="1" noChangeArrowheads="1"/>
          </p:cNvSpPr>
          <p:nvPr>
            <p:ph type="sldNum" sz="quarter" idx="12"/>
          </p:nvPr>
        </p:nvSpPr>
        <p:spPr>
          <a:xfrm>
            <a:off x="6553200" y="6477000"/>
            <a:ext cx="2133600" cy="244475"/>
          </a:xfrm>
          <a:prstGeom prst="rect">
            <a:avLst/>
          </a:prstGeom>
          <a:ln/>
        </p:spPr>
        <p:txBody>
          <a:bodyPr/>
          <a:lstStyle>
            <a:lvl1pPr>
              <a:defRPr/>
            </a:lvl1pPr>
          </a:lstStyle>
          <a:p>
            <a:pPr>
              <a:defRPr/>
            </a:pPr>
            <a:fld id="{135D628F-971A-43A5-A8B2-CC5D6EB9B49C}" type="slidenum">
              <a:rPr lang="en-US">
                <a:solidFill>
                  <a:prstClr val="white"/>
                </a:solidFill>
              </a:rPr>
              <a:pPr>
                <a:defRPr/>
              </a:pPr>
              <a:t>‹#›</a:t>
            </a:fld>
            <a:endParaRPr lang="en-US">
              <a:solidFill>
                <a:prstClr val="white"/>
              </a:solidFill>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2954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77000"/>
            <a:ext cx="2133600" cy="244475"/>
          </a:xfrm>
          <a:prstGeom prst="rect">
            <a:avLst/>
          </a:prstGeom>
        </p:spPr>
        <p:txBody>
          <a:bodyPr/>
          <a:lstStyle>
            <a:lvl1pPr>
              <a:defRPr/>
            </a:lvl1pPr>
          </a:lstStyle>
          <a:p>
            <a:endParaRPr lang="en-US">
              <a:solidFill>
                <a:prstClr val="white"/>
              </a:solidFill>
            </a:endParaRPr>
          </a:p>
        </p:txBody>
      </p:sp>
      <p:sp>
        <p:nvSpPr>
          <p:cNvPr id="6" name="Footer Placeholder 5"/>
          <p:cNvSpPr>
            <a:spLocks noGrp="1"/>
          </p:cNvSpPr>
          <p:nvPr>
            <p:ph type="ftr" sz="quarter" idx="11"/>
          </p:nvPr>
        </p:nvSpPr>
        <p:spPr>
          <a:xfrm>
            <a:off x="3124200" y="6477000"/>
            <a:ext cx="2895600" cy="244475"/>
          </a:xfrm>
          <a:prstGeom prst="rect">
            <a:avLst/>
          </a:prstGeom>
        </p:spPr>
        <p:txBody>
          <a:bodyPr/>
          <a:lstStyle>
            <a:lvl1pPr>
              <a:defRPr/>
            </a:lvl1pPr>
          </a:lstStyle>
          <a:p>
            <a:endParaRPr lang="en-US">
              <a:solidFill>
                <a:prstClr val="white"/>
              </a:solidFill>
            </a:endParaRPr>
          </a:p>
        </p:txBody>
      </p:sp>
      <p:sp>
        <p:nvSpPr>
          <p:cNvPr id="7" name="Slide Number Placeholder 6"/>
          <p:cNvSpPr>
            <a:spLocks noGrp="1"/>
          </p:cNvSpPr>
          <p:nvPr>
            <p:ph type="sldNum" sz="quarter" idx="12"/>
          </p:nvPr>
        </p:nvSpPr>
        <p:spPr>
          <a:xfrm>
            <a:off x="6553200" y="6477000"/>
            <a:ext cx="2133600" cy="244475"/>
          </a:xfrm>
          <a:prstGeom prst="rect">
            <a:avLst/>
          </a:prstGeom>
        </p:spPr>
        <p:txBody>
          <a:bodyPr/>
          <a:lstStyle>
            <a:lvl1pPr>
              <a:defRPr/>
            </a:lvl1pPr>
          </a:lstStyle>
          <a:p>
            <a:fld id="{2E8E65F9-A49A-46D6-82E4-769BBDB336EA}" type="slidenum">
              <a:rPr lang="en-US">
                <a:solidFill>
                  <a:prstClr val="white"/>
                </a:solidFill>
              </a:rPr>
              <a:pPr/>
              <a:t>‹#›</a:t>
            </a:fld>
            <a:endParaRPr lang="en-US">
              <a:solidFill>
                <a:prstClr val="white"/>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gradFill flip="none" rotWithShape="1">
                  <a:gsLst>
                    <a:gs pos="0">
                      <a:schemeClr val="accent1"/>
                    </a:gs>
                    <a:gs pos="86000">
                      <a:srgbClr val="FFFF99"/>
                    </a:gs>
                    <a:gs pos="86000">
                      <a:srgbClr val="F6AE1E"/>
                    </a:gs>
                  </a:gsLst>
                  <a:lin ang="5400000" scaled="0"/>
                  <a:tileRect/>
                </a:gra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2954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77000"/>
            <a:ext cx="2133600" cy="244475"/>
          </a:xfrm>
          <a:prstGeom prst="rect">
            <a:avLst/>
          </a:prstGeom>
        </p:spPr>
        <p:txBody>
          <a:bodyPr/>
          <a:lstStyle>
            <a:lvl1pPr>
              <a:defRPr/>
            </a:lvl1pPr>
          </a:lstStyle>
          <a:p>
            <a:endParaRPr lang="en-US">
              <a:solidFill>
                <a:prstClr val="white"/>
              </a:solidFill>
            </a:endParaRPr>
          </a:p>
        </p:txBody>
      </p:sp>
      <p:sp>
        <p:nvSpPr>
          <p:cNvPr id="6" name="Footer Placeholder 5"/>
          <p:cNvSpPr>
            <a:spLocks noGrp="1"/>
          </p:cNvSpPr>
          <p:nvPr>
            <p:ph type="ftr" sz="quarter" idx="11"/>
          </p:nvPr>
        </p:nvSpPr>
        <p:spPr>
          <a:xfrm>
            <a:off x="3124200" y="6477000"/>
            <a:ext cx="2895600" cy="244475"/>
          </a:xfrm>
          <a:prstGeom prst="rect">
            <a:avLst/>
          </a:prstGeom>
        </p:spPr>
        <p:txBody>
          <a:bodyPr/>
          <a:lstStyle>
            <a:lvl1pPr>
              <a:defRPr/>
            </a:lvl1pPr>
          </a:lstStyle>
          <a:p>
            <a:endParaRPr lang="en-US">
              <a:solidFill>
                <a:prstClr val="white"/>
              </a:solidFill>
            </a:endParaRPr>
          </a:p>
        </p:txBody>
      </p:sp>
      <p:sp>
        <p:nvSpPr>
          <p:cNvPr id="7" name="Slide Number Placeholder 6"/>
          <p:cNvSpPr>
            <a:spLocks noGrp="1"/>
          </p:cNvSpPr>
          <p:nvPr>
            <p:ph type="sldNum" sz="quarter" idx="12"/>
          </p:nvPr>
        </p:nvSpPr>
        <p:spPr>
          <a:xfrm>
            <a:off x="6553200" y="6477000"/>
            <a:ext cx="2133600" cy="244475"/>
          </a:xfrm>
          <a:prstGeom prst="rect">
            <a:avLst/>
          </a:prstGeom>
        </p:spPr>
        <p:txBody>
          <a:bodyPr/>
          <a:lstStyle>
            <a:lvl1pPr>
              <a:defRPr/>
            </a:lvl1pPr>
          </a:lstStyle>
          <a:p>
            <a:fld id="{2E8E65F9-A49A-46D6-82E4-769BBDB336EA}" type="slidenum">
              <a:rPr lang="en-US">
                <a:solidFill>
                  <a:prstClr val="white"/>
                </a:solidFill>
              </a:rPr>
              <a:pPr/>
              <a:t>‹#›</a:t>
            </a:fld>
            <a:endParaRPr lang="en-US">
              <a:solidFill>
                <a:prstClr val="white"/>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jpeg"/><Relationship Id="rId2" Type="http://schemas.openxmlformats.org/officeDocument/2006/relationships/slideLayout" Target="../slideLayouts/slideLayout14.xml"/><Relationship Id="rId16"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image" Target="../media/image4.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4.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3.png"/><Relationship Id="rId2" Type="http://schemas.openxmlformats.org/officeDocument/2006/relationships/slideLayout" Target="../slideLayouts/slideLayout28.xml"/><Relationship Id="rId16" Type="http://schemas.openxmlformats.org/officeDocument/2006/relationships/image" Target="../media/image1.jpe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2.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7000" r="-7000"/>
          </a:stretch>
        </a:blipFill>
        <a:effectLst/>
      </p:bgPr>
    </p:bg>
    <p:spTree>
      <p:nvGrpSpPr>
        <p:cNvPr id="1" name=""/>
        <p:cNvGrpSpPr/>
        <p:nvPr/>
      </p:nvGrpSpPr>
      <p:grpSpPr>
        <a:xfrm>
          <a:off x="0" y="0"/>
          <a:ext cx="0" cy="0"/>
          <a:chOff x="0" y="0"/>
          <a:chExt cx="0" cy="0"/>
        </a:xfrm>
      </p:grpSpPr>
      <p:sp>
        <p:nvSpPr>
          <p:cNvPr id="5" name="Freeform 10" descr="Picture3"/>
          <p:cNvSpPr>
            <a:spLocks/>
          </p:cNvSpPr>
          <p:nvPr userDrawn="1"/>
        </p:nvSpPr>
        <p:spPr bwMode="gray">
          <a:xfrm>
            <a:off x="-25400" y="4572000"/>
            <a:ext cx="9169400" cy="2286000"/>
          </a:xfrm>
          <a:custGeom>
            <a:avLst/>
            <a:gdLst/>
            <a:ahLst/>
            <a:cxnLst>
              <a:cxn ang="0">
                <a:pos x="9" y="426"/>
              </a:cxn>
              <a:cxn ang="0">
                <a:pos x="1774" y="710"/>
              </a:cxn>
              <a:cxn ang="0">
                <a:pos x="5778" y="0"/>
              </a:cxn>
              <a:cxn ang="0">
                <a:pos x="5773" y="1009"/>
              </a:cxn>
              <a:cxn ang="0">
                <a:pos x="0" y="1007"/>
              </a:cxn>
              <a:cxn ang="0">
                <a:pos x="9" y="426"/>
              </a:cxn>
            </a:cxnLst>
            <a:rect l="0" t="0" r="r" b="b"/>
            <a:pathLst>
              <a:path w="5778" h="1009">
                <a:moveTo>
                  <a:pt x="9" y="426"/>
                </a:moveTo>
                <a:cubicBezTo>
                  <a:pt x="27" y="400"/>
                  <a:pt x="759" y="661"/>
                  <a:pt x="1774" y="710"/>
                </a:cubicBezTo>
                <a:cubicBezTo>
                  <a:pt x="2789" y="758"/>
                  <a:pt x="4178" y="622"/>
                  <a:pt x="5778" y="0"/>
                </a:cubicBezTo>
                <a:lnTo>
                  <a:pt x="5773" y="1009"/>
                </a:lnTo>
                <a:lnTo>
                  <a:pt x="0" y="1007"/>
                </a:lnTo>
                <a:lnTo>
                  <a:pt x="9" y="426"/>
                </a:lnTo>
                <a:close/>
              </a:path>
            </a:pathLst>
          </a:custGeom>
          <a:solidFill>
            <a:schemeClr val="accent1">
              <a:lumMod val="60000"/>
              <a:lumOff val="40000"/>
            </a:schemeClr>
          </a:solidFill>
          <a:ln w="9525">
            <a:noFill/>
            <a:round/>
            <a:headEnd/>
            <a:tailEnd/>
          </a:ln>
          <a:effectLst/>
        </p:spPr>
        <p:txBody>
          <a:bodyPr/>
          <a:lstStyle/>
          <a:p>
            <a:endParaRPr lang="en-US">
              <a:solidFill>
                <a:prstClr val="white"/>
              </a:solidFill>
            </a:endParaRPr>
          </a:p>
        </p:txBody>
      </p:sp>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reeform 10" descr="Picture3"/>
          <p:cNvSpPr>
            <a:spLocks/>
          </p:cNvSpPr>
          <p:nvPr userDrawn="1"/>
        </p:nvSpPr>
        <p:spPr bwMode="gray">
          <a:xfrm>
            <a:off x="-25400" y="4876800"/>
            <a:ext cx="9169400" cy="1981200"/>
          </a:xfrm>
          <a:custGeom>
            <a:avLst/>
            <a:gdLst/>
            <a:ahLst/>
            <a:cxnLst>
              <a:cxn ang="0">
                <a:pos x="9" y="426"/>
              </a:cxn>
              <a:cxn ang="0">
                <a:pos x="1774" y="710"/>
              </a:cxn>
              <a:cxn ang="0">
                <a:pos x="5778" y="0"/>
              </a:cxn>
              <a:cxn ang="0">
                <a:pos x="5773" y="1009"/>
              </a:cxn>
              <a:cxn ang="0">
                <a:pos x="0" y="1007"/>
              </a:cxn>
              <a:cxn ang="0">
                <a:pos x="9" y="426"/>
              </a:cxn>
            </a:cxnLst>
            <a:rect l="0" t="0" r="r" b="b"/>
            <a:pathLst>
              <a:path w="5778" h="1009">
                <a:moveTo>
                  <a:pt x="9" y="426"/>
                </a:moveTo>
                <a:cubicBezTo>
                  <a:pt x="27" y="400"/>
                  <a:pt x="759" y="661"/>
                  <a:pt x="1774" y="710"/>
                </a:cubicBezTo>
                <a:cubicBezTo>
                  <a:pt x="2789" y="758"/>
                  <a:pt x="4178" y="622"/>
                  <a:pt x="5778" y="0"/>
                </a:cubicBezTo>
                <a:lnTo>
                  <a:pt x="5773" y="1009"/>
                </a:lnTo>
                <a:lnTo>
                  <a:pt x="0" y="1007"/>
                </a:lnTo>
                <a:lnTo>
                  <a:pt x="9" y="426"/>
                </a:lnTo>
                <a:close/>
              </a:path>
            </a:pathLst>
          </a:custGeom>
          <a:blipFill dpi="0" rotWithShape="1">
            <a:blip r:embed="rId15" cstate="print"/>
            <a:srcRect/>
            <a:stretch>
              <a:fillRect/>
            </a:stretch>
          </a:blipFill>
          <a:ln w="9525">
            <a:noFill/>
            <a:round/>
            <a:headEnd/>
            <a:tailEnd/>
          </a:ln>
          <a:effectLst/>
        </p:spPr>
        <p:txBody>
          <a:bodyPr/>
          <a:lstStyle/>
          <a:p>
            <a:endParaRPr lang="en-US">
              <a:solidFill>
                <a:prstClr val="white"/>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l="-7000" r="-7000"/>
          </a:stretch>
        </a:blipFill>
        <a:effectLst/>
      </p:bgPr>
    </p:bg>
    <p:spTree>
      <p:nvGrpSpPr>
        <p:cNvPr id="1" name=""/>
        <p:cNvGrpSpPr/>
        <p:nvPr/>
      </p:nvGrpSpPr>
      <p:grpSpPr>
        <a:xfrm>
          <a:off x="0" y="0"/>
          <a:ext cx="0" cy="0"/>
          <a:chOff x="0" y="0"/>
          <a:chExt cx="0" cy="0"/>
        </a:xfrm>
      </p:grpSpPr>
      <p:sp>
        <p:nvSpPr>
          <p:cNvPr id="5" name="Freeform 10" descr="Picture3"/>
          <p:cNvSpPr>
            <a:spLocks/>
          </p:cNvSpPr>
          <p:nvPr userDrawn="1"/>
        </p:nvSpPr>
        <p:spPr bwMode="gray">
          <a:xfrm>
            <a:off x="-25400" y="4572000"/>
            <a:ext cx="9169400" cy="2286000"/>
          </a:xfrm>
          <a:custGeom>
            <a:avLst/>
            <a:gdLst/>
            <a:ahLst/>
            <a:cxnLst>
              <a:cxn ang="0">
                <a:pos x="9" y="426"/>
              </a:cxn>
              <a:cxn ang="0">
                <a:pos x="1774" y="710"/>
              </a:cxn>
              <a:cxn ang="0">
                <a:pos x="5778" y="0"/>
              </a:cxn>
              <a:cxn ang="0">
                <a:pos x="5773" y="1009"/>
              </a:cxn>
              <a:cxn ang="0">
                <a:pos x="0" y="1007"/>
              </a:cxn>
              <a:cxn ang="0">
                <a:pos x="9" y="426"/>
              </a:cxn>
            </a:cxnLst>
            <a:rect l="0" t="0" r="r" b="b"/>
            <a:pathLst>
              <a:path w="5778" h="1009">
                <a:moveTo>
                  <a:pt x="9" y="426"/>
                </a:moveTo>
                <a:cubicBezTo>
                  <a:pt x="27" y="400"/>
                  <a:pt x="759" y="661"/>
                  <a:pt x="1774" y="710"/>
                </a:cubicBezTo>
                <a:cubicBezTo>
                  <a:pt x="2789" y="758"/>
                  <a:pt x="4178" y="622"/>
                  <a:pt x="5778" y="0"/>
                </a:cubicBezTo>
                <a:lnTo>
                  <a:pt x="5773" y="1009"/>
                </a:lnTo>
                <a:lnTo>
                  <a:pt x="0" y="1007"/>
                </a:lnTo>
                <a:lnTo>
                  <a:pt x="9" y="426"/>
                </a:lnTo>
                <a:close/>
              </a:path>
            </a:pathLst>
          </a:custGeom>
          <a:solidFill>
            <a:schemeClr val="accent1">
              <a:lumMod val="60000"/>
              <a:lumOff val="40000"/>
            </a:schemeClr>
          </a:solidFill>
          <a:ln w="9525">
            <a:noFill/>
            <a:round/>
            <a:headEnd/>
            <a:tailEnd/>
          </a:ln>
          <a:effectLst/>
        </p:spPr>
        <p:txBody>
          <a:bodyPr/>
          <a:lstStyle/>
          <a:p>
            <a:endParaRPr lang="en-US">
              <a:solidFill>
                <a:prstClr val="white"/>
              </a:solidFill>
            </a:endParaRPr>
          </a:p>
        </p:txBody>
      </p:sp>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reeform 10" descr="Picture3"/>
          <p:cNvSpPr>
            <a:spLocks/>
          </p:cNvSpPr>
          <p:nvPr userDrawn="1"/>
        </p:nvSpPr>
        <p:spPr bwMode="gray">
          <a:xfrm>
            <a:off x="-25400" y="4876800"/>
            <a:ext cx="9169400" cy="1981200"/>
          </a:xfrm>
          <a:custGeom>
            <a:avLst/>
            <a:gdLst/>
            <a:ahLst/>
            <a:cxnLst>
              <a:cxn ang="0">
                <a:pos x="9" y="426"/>
              </a:cxn>
              <a:cxn ang="0">
                <a:pos x="1774" y="710"/>
              </a:cxn>
              <a:cxn ang="0">
                <a:pos x="5778" y="0"/>
              </a:cxn>
              <a:cxn ang="0">
                <a:pos x="5773" y="1009"/>
              </a:cxn>
              <a:cxn ang="0">
                <a:pos x="0" y="1007"/>
              </a:cxn>
              <a:cxn ang="0">
                <a:pos x="9" y="426"/>
              </a:cxn>
            </a:cxnLst>
            <a:rect l="0" t="0" r="r" b="b"/>
            <a:pathLst>
              <a:path w="5778" h="1009">
                <a:moveTo>
                  <a:pt x="9" y="426"/>
                </a:moveTo>
                <a:cubicBezTo>
                  <a:pt x="27" y="400"/>
                  <a:pt x="759" y="661"/>
                  <a:pt x="1774" y="710"/>
                </a:cubicBezTo>
                <a:cubicBezTo>
                  <a:pt x="2789" y="758"/>
                  <a:pt x="4178" y="622"/>
                  <a:pt x="5778" y="0"/>
                </a:cubicBezTo>
                <a:lnTo>
                  <a:pt x="5773" y="1009"/>
                </a:lnTo>
                <a:lnTo>
                  <a:pt x="0" y="1007"/>
                </a:lnTo>
                <a:lnTo>
                  <a:pt x="9" y="426"/>
                </a:lnTo>
                <a:close/>
              </a:path>
            </a:pathLst>
          </a:custGeom>
          <a:blipFill dpi="0" rotWithShape="1">
            <a:blip r:embed="rId17" cstate="print"/>
            <a:srcRect/>
            <a:stretch>
              <a:fillRect/>
            </a:stretch>
          </a:blipFill>
          <a:ln w="9525">
            <a:noFill/>
            <a:round/>
            <a:headEnd/>
            <a:tailEnd/>
          </a:ln>
          <a:effectLst/>
        </p:spPr>
        <p:txBody>
          <a:bodyPr/>
          <a:lstStyle/>
          <a:p>
            <a:endParaRPr lang="en-US">
              <a:solidFill>
                <a:prstClr val="white"/>
              </a:solidFill>
            </a:endParaRPr>
          </a:p>
        </p:txBody>
      </p:sp>
    </p:spTree>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8"/>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19"/>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19"/>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19"/>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19"/>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l="-7000" r="-7000"/>
          </a:stretch>
        </a:blipFill>
        <a:effectLst/>
      </p:bgPr>
    </p:bg>
    <p:spTree>
      <p:nvGrpSpPr>
        <p:cNvPr id="1" name=""/>
        <p:cNvGrpSpPr/>
        <p:nvPr/>
      </p:nvGrpSpPr>
      <p:grpSpPr>
        <a:xfrm>
          <a:off x="0" y="0"/>
          <a:ext cx="0" cy="0"/>
          <a:chOff x="0" y="0"/>
          <a:chExt cx="0" cy="0"/>
        </a:xfrm>
      </p:grpSpPr>
      <p:sp>
        <p:nvSpPr>
          <p:cNvPr id="5" name="Freeform 10" descr="Picture3"/>
          <p:cNvSpPr>
            <a:spLocks/>
          </p:cNvSpPr>
          <p:nvPr userDrawn="1"/>
        </p:nvSpPr>
        <p:spPr bwMode="gray">
          <a:xfrm>
            <a:off x="-25400" y="4572000"/>
            <a:ext cx="9169400" cy="2286000"/>
          </a:xfrm>
          <a:custGeom>
            <a:avLst/>
            <a:gdLst/>
            <a:ahLst/>
            <a:cxnLst>
              <a:cxn ang="0">
                <a:pos x="9" y="426"/>
              </a:cxn>
              <a:cxn ang="0">
                <a:pos x="1774" y="710"/>
              </a:cxn>
              <a:cxn ang="0">
                <a:pos x="5778" y="0"/>
              </a:cxn>
              <a:cxn ang="0">
                <a:pos x="5773" y="1009"/>
              </a:cxn>
              <a:cxn ang="0">
                <a:pos x="0" y="1007"/>
              </a:cxn>
              <a:cxn ang="0">
                <a:pos x="9" y="426"/>
              </a:cxn>
            </a:cxnLst>
            <a:rect l="0" t="0" r="r" b="b"/>
            <a:pathLst>
              <a:path w="5778" h="1009">
                <a:moveTo>
                  <a:pt x="9" y="426"/>
                </a:moveTo>
                <a:cubicBezTo>
                  <a:pt x="27" y="400"/>
                  <a:pt x="759" y="661"/>
                  <a:pt x="1774" y="710"/>
                </a:cubicBezTo>
                <a:cubicBezTo>
                  <a:pt x="2789" y="758"/>
                  <a:pt x="4178" y="622"/>
                  <a:pt x="5778" y="0"/>
                </a:cubicBezTo>
                <a:lnTo>
                  <a:pt x="5773" y="1009"/>
                </a:lnTo>
                <a:lnTo>
                  <a:pt x="0" y="1007"/>
                </a:lnTo>
                <a:lnTo>
                  <a:pt x="9" y="426"/>
                </a:lnTo>
                <a:close/>
              </a:path>
            </a:pathLst>
          </a:custGeom>
          <a:solidFill>
            <a:schemeClr val="accent1">
              <a:lumMod val="60000"/>
              <a:lumOff val="40000"/>
            </a:schemeClr>
          </a:solidFill>
          <a:ln w="9525">
            <a:noFill/>
            <a:round/>
            <a:headEnd/>
            <a:tailEnd/>
          </a:ln>
          <a:effectLst/>
        </p:spPr>
        <p:txBody>
          <a:bodyPr/>
          <a:lstStyle/>
          <a:p>
            <a:endParaRPr lang="en-US">
              <a:solidFill>
                <a:prstClr val="white"/>
              </a:solidFill>
            </a:endParaRPr>
          </a:p>
        </p:txBody>
      </p:sp>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reeform 10" descr="Picture3"/>
          <p:cNvSpPr>
            <a:spLocks/>
          </p:cNvSpPr>
          <p:nvPr userDrawn="1"/>
        </p:nvSpPr>
        <p:spPr bwMode="gray">
          <a:xfrm>
            <a:off x="-25400" y="4876800"/>
            <a:ext cx="9169400" cy="1981200"/>
          </a:xfrm>
          <a:custGeom>
            <a:avLst/>
            <a:gdLst/>
            <a:ahLst/>
            <a:cxnLst>
              <a:cxn ang="0">
                <a:pos x="9" y="426"/>
              </a:cxn>
              <a:cxn ang="0">
                <a:pos x="1774" y="710"/>
              </a:cxn>
              <a:cxn ang="0">
                <a:pos x="5778" y="0"/>
              </a:cxn>
              <a:cxn ang="0">
                <a:pos x="5773" y="1009"/>
              </a:cxn>
              <a:cxn ang="0">
                <a:pos x="0" y="1007"/>
              </a:cxn>
              <a:cxn ang="0">
                <a:pos x="9" y="426"/>
              </a:cxn>
            </a:cxnLst>
            <a:rect l="0" t="0" r="r" b="b"/>
            <a:pathLst>
              <a:path w="5778" h="1009">
                <a:moveTo>
                  <a:pt x="9" y="426"/>
                </a:moveTo>
                <a:cubicBezTo>
                  <a:pt x="27" y="400"/>
                  <a:pt x="759" y="661"/>
                  <a:pt x="1774" y="710"/>
                </a:cubicBezTo>
                <a:cubicBezTo>
                  <a:pt x="2789" y="758"/>
                  <a:pt x="4178" y="622"/>
                  <a:pt x="5778" y="0"/>
                </a:cubicBezTo>
                <a:lnTo>
                  <a:pt x="5773" y="1009"/>
                </a:lnTo>
                <a:lnTo>
                  <a:pt x="0" y="1007"/>
                </a:lnTo>
                <a:lnTo>
                  <a:pt x="9" y="426"/>
                </a:lnTo>
                <a:close/>
              </a:path>
            </a:pathLst>
          </a:custGeom>
          <a:blipFill dpi="0" rotWithShape="1">
            <a:blip r:embed="rId16" cstate="print"/>
            <a:srcRect/>
            <a:stretch>
              <a:fillRect/>
            </a:stretch>
          </a:blipFill>
          <a:ln w="9525">
            <a:noFill/>
            <a:round/>
            <a:headEnd/>
            <a:tailEnd/>
          </a:ln>
          <a:effectLst/>
        </p:spPr>
        <p:txBody>
          <a:bodyPr/>
          <a:lstStyle/>
          <a:p>
            <a:endParaRPr lang="en-US">
              <a:solidFill>
                <a:prstClr val="white"/>
              </a:solidFill>
            </a:endParaRPr>
          </a:p>
        </p:txBody>
      </p:sp>
    </p:spTree>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4"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18"/>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18"/>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18"/>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18"/>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sz="4400" spc="0" dirty="0" smtClean="0">
                <a:ln w="18415" cmpd="sng">
                  <a:solidFill>
                    <a:srgbClr val="FFFFFF"/>
                  </a:solidFill>
                  <a:prstDash val="solid"/>
                </a:ln>
                <a:solidFill>
                  <a:srgbClr val="FFFFFF"/>
                </a:solidFill>
                <a:effectLst/>
              </a:rPr>
              <a:t>PNWER Working Groups</a:t>
            </a:r>
            <a:endParaRPr lang="en-US" sz="4400" spc="0" dirty="0">
              <a:ln w="18415" cmpd="sng">
                <a:solidFill>
                  <a:srgbClr val="FFFFFF"/>
                </a:solidFill>
                <a:prstDash val="solid"/>
              </a:ln>
              <a:solidFill>
                <a:srgbClr val="FFFFFF"/>
              </a:solidFill>
              <a:effectLst/>
            </a:endParaRPr>
          </a:p>
        </p:txBody>
      </p:sp>
      <p:sp>
        <p:nvSpPr>
          <p:cNvPr id="4" name="Oval 2"/>
          <p:cNvSpPr>
            <a:spLocks noChangeArrowheads="1"/>
          </p:cNvSpPr>
          <p:nvPr/>
        </p:nvSpPr>
        <p:spPr bwMode="auto">
          <a:xfrm>
            <a:off x="4724400" y="838200"/>
            <a:ext cx="1600200" cy="914400"/>
          </a:xfrm>
          <a:prstGeom prst="ellipse">
            <a:avLst/>
          </a:prstGeom>
          <a:solidFill>
            <a:schemeClr val="accent2"/>
          </a:solidFill>
          <a:ln>
            <a:noFill/>
            <a:headEnd/>
            <a:tailEnd/>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003">
            <a:schemeClr val="dk2"/>
          </a:fillRef>
          <a:effectRef idx="0">
            <a:schemeClr val="accent1"/>
          </a:effectRef>
          <a:fontRef idx="minor">
            <a:schemeClr val="lt1"/>
          </a:fontRef>
        </p:style>
        <p:txBody>
          <a:bodyPr wrap="none" anchor="ctr"/>
          <a:lstStyle/>
          <a:p>
            <a:endParaRPr lang="en-US">
              <a:ln w="18415" cmpd="sng">
                <a:solidFill>
                  <a:srgbClr val="FFFFFF"/>
                </a:solidFill>
                <a:prstDash val="solid"/>
              </a:ln>
              <a:solidFill>
                <a:prstClr val="white"/>
              </a:solidFill>
              <a:effectLst>
                <a:outerShdw blurRad="63500" dir="3600000" algn="tl" rotWithShape="0">
                  <a:srgbClr val="000000">
                    <a:alpha val="70000"/>
                  </a:srgbClr>
                </a:outerShdw>
              </a:effectLst>
            </a:endParaRPr>
          </a:p>
        </p:txBody>
      </p:sp>
      <p:sp>
        <p:nvSpPr>
          <p:cNvPr id="5" name="Oval 3"/>
          <p:cNvSpPr>
            <a:spLocks noChangeArrowheads="1"/>
          </p:cNvSpPr>
          <p:nvPr/>
        </p:nvSpPr>
        <p:spPr bwMode="auto">
          <a:xfrm>
            <a:off x="6324600" y="1219200"/>
            <a:ext cx="1600200" cy="914400"/>
          </a:xfrm>
          <a:prstGeom prst="ellipse">
            <a:avLst/>
          </a:prstGeom>
          <a:ln>
            <a:noFill/>
            <a:headEnd/>
            <a:tailEnd/>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003">
            <a:schemeClr val="dk2"/>
          </a:fillRef>
          <a:effectRef idx="0">
            <a:schemeClr val="accent1"/>
          </a:effectRef>
          <a:fontRef idx="minor">
            <a:schemeClr val="lt1"/>
          </a:fontRef>
        </p:style>
        <p:txBody>
          <a:bodyPr wrap="none" anchor="ctr"/>
          <a:lstStyle/>
          <a:p>
            <a:endParaRPr lang="en-US">
              <a:ln w="18415" cmpd="sng">
                <a:solidFill>
                  <a:srgbClr val="FFFFFF"/>
                </a:solidFill>
                <a:prstDash val="solid"/>
              </a:ln>
              <a:solidFill>
                <a:prstClr val="white"/>
              </a:solidFill>
              <a:effectLst>
                <a:outerShdw blurRad="63500" dir="3600000" algn="tl" rotWithShape="0">
                  <a:srgbClr val="000000">
                    <a:alpha val="70000"/>
                  </a:srgbClr>
                </a:outerShdw>
              </a:effectLst>
            </a:endParaRPr>
          </a:p>
        </p:txBody>
      </p:sp>
      <p:sp>
        <p:nvSpPr>
          <p:cNvPr id="6" name="Oval 4"/>
          <p:cNvSpPr>
            <a:spLocks noChangeArrowheads="1"/>
          </p:cNvSpPr>
          <p:nvPr/>
        </p:nvSpPr>
        <p:spPr bwMode="auto">
          <a:xfrm>
            <a:off x="7162800" y="2133600"/>
            <a:ext cx="1600200" cy="914400"/>
          </a:xfrm>
          <a:prstGeom prst="ellipse">
            <a:avLst/>
          </a:prstGeom>
          <a:ln>
            <a:noFill/>
            <a:headEnd/>
            <a:tailEnd/>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003">
            <a:schemeClr val="dk2"/>
          </a:fillRef>
          <a:effectRef idx="0">
            <a:schemeClr val="accent1"/>
          </a:effectRef>
          <a:fontRef idx="minor">
            <a:schemeClr val="lt1"/>
          </a:fontRef>
        </p:style>
        <p:txBody>
          <a:bodyPr wrap="none" anchor="ctr"/>
          <a:lstStyle/>
          <a:p>
            <a:endParaRPr lang="en-US">
              <a:ln w="18415" cmpd="sng">
                <a:solidFill>
                  <a:srgbClr val="FFFFFF"/>
                </a:solidFill>
                <a:prstDash val="solid"/>
              </a:ln>
              <a:solidFill>
                <a:prstClr val="white"/>
              </a:solidFill>
              <a:effectLst>
                <a:outerShdw blurRad="63500" dir="3600000" algn="tl" rotWithShape="0">
                  <a:srgbClr val="000000">
                    <a:alpha val="70000"/>
                  </a:srgbClr>
                </a:outerShdw>
              </a:effectLst>
            </a:endParaRPr>
          </a:p>
        </p:txBody>
      </p:sp>
      <p:sp>
        <p:nvSpPr>
          <p:cNvPr id="7" name="Oval 5"/>
          <p:cNvSpPr>
            <a:spLocks noChangeArrowheads="1"/>
          </p:cNvSpPr>
          <p:nvPr/>
        </p:nvSpPr>
        <p:spPr bwMode="auto">
          <a:xfrm>
            <a:off x="7391400" y="3200400"/>
            <a:ext cx="1676400" cy="914400"/>
          </a:xfrm>
          <a:prstGeom prst="ellipse">
            <a:avLst/>
          </a:prstGeom>
          <a:ln>
            <a:noFill/>
            <a:headEnd/>
            <a:tailEnd/>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003">
            <a:schemeClr val="dk2"/>
          </a:fillRef>
          <a:effectRef idx="0">
            <a:schemeClr val="accent1"/>
          </a:effectRef>
          <a:fontRef idx="minor">
            <a:schemeClr val="lt1"/>
          </a:fontRef>
        </p:style>
        <p:txBody>
          <a:bodyPr wrap="none" anchor="ctr"/>
          <a:lstStyle/>
          <a:p>
            <a:endParaRPr lang="en-US">
              <a:ln w="18415" cmpd="sng">
                <a:solidFill>
                  <a:srgbClr val="FFFFFF"/>
                </a:solidFill>
                <a:prstDash val="solid"/>
              </a:ln>
              <a:solidFill>
                <a:prstClr val="white"/>
              </a:solidFill>
              <a:effectLst>
                <a:outerShdw blurRad="63500" dir="3600000" algn="tl" rotWithShape="0">
                  <a:srgbClr val="000000">
                    <a:alpha val="70000"/>
                  </a:srgbClr>
                </a:outerShdw>
              </a:effectLst>
            </a:endParaRPr>
          </a:p>
        </p:txBody>
      </p:sp>
      <p:sp>
        <p:nvSpPr>
          <p:cNvPr id="8" name="Oval 6"/>
          <p:cNvSpPr>
            <a:spLocks noChangeArrowheads="1"/>
          </p:cNvSpPr>
          <p:nvPr/>
        </p:nvSpPr>
        <p:spPr bwMode="auto">
          <a:xfrm>
            <a:off x="7239000" y="4267200"/>
            <a:ext cx="1676400" cy="990600"/>
          </a:xfrm>
          <a:prstGeom prst="ellipse">
            <a:avLst/>
          </a:prstGeom>
          <a:ln>
            <a:noFill/>
            <a:headEnd/>
            <a:tailEnd/>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003">
            <a:schemeClr val="dk2"/>
          </a:fillRef>
          <a:effectRef idx="0">
            <a:schemeClr val="accent1"/>
          </a:effectRef>
          <a:fontRef idx="minor">
            <a:schemeClr val="lt1"/>
          </a:fontRef>
        </p:style>
        <p:txBody>
          <a:bodyPr wrap="none" anchor="ctr"/>
          <a:lstStyle/>
          <a:p>
            <a:endParaRPr lang="en-US">
              <a:ln w="18415" cmpd="sng">
                <a:solidFill>
                  <a:srgbClr val="FFFFFF"/>
                </a:solidFill>
                <a:prstDash val="solid"/>
              </a:ln>
              <a:solidFill>
                <a:prstClr val="white"/>
              </a:solidFill>
              <a:effectLst>
                <a:outerShdw blurRad="63500" dir="3600000" algn="tl" rotWithShape="0">
                  <a:srgbClr val="000000">
                    <a:alpha val="70000"/>
                  </a:srgbClr>
                </a:outerShdw>
              </a:effectLst>
            </a:endParaRPr>
          </a:p>
        </p:txBody>
      </p:sp>
      <p:sp>
        <p:nvSpPr>
          <p:cNvPr id="9" name="Oval 7"/>
          <p:cNvSpPr>
            <a:spLocks noChangeArrowheads="1"/>
          </p:cNvSpPr>
          <p:nvPr/>
        </p:nvSpPr>
        <p:spPr bwMode="auto">
          <a:xfrm>
            <a:off x="6477000" y="5257800"/>
            <a:ext cx="1600200" cy="914400"/>
          </a:xfrm>
          <a:prstGeom prst="ellipse">
            <a:avLst/>
          </a:prstGeom>
          <a:ln>
            <a:noFill/>
            <a:headEnd/>
            <a:tailEnd/>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003">
            <a:schemeClr val="dk2"/>
          </a:fillRef>
          <a:effectRef idx="0">
            <a:schemeClr val="accent1"/>
          </a:effectRef>
          <a:fontRef idx="minor">
            <a:schemeClr val="lt1"/>
          </a:fontRef>
        </p:style>
        <p:txBody>
          <a:bodyPr wrap="none" anchor="ctr"/>
          <a:lstStyle/>
          <a:p>
            <a:endParaRPr lang="en-US">
              <a:ln w="18415" cmpd="sng">
                <a:solidFill>
                  <a:srgbClr val="FFFFFF"/>
                </a:solidFill>
                <a:prstDash val="solid"/>
              </a:ln>
              <a:solidFill>
                <a:prstClr val="white"/>
              </a:solidFill>
              <a:effectLst>
                <a:outerShdw blurRad="63500" dir="3600000" algn="tl" rotWithShape="0">
                  <a:srgbClr val="000000">
                    <a:alpha val="70000"/>
                  </a:srgbClr>
                </a:outerShdw>
              </a:effectLst>
            </a:endParaRPr>
          </a:p>
        </p:txBody>
      </p:sp>
      <p:sp>
        <p:nvSpPr>
          <p:cNvPr id="10" name="Oval 8"/>
          <p:cNvSpPr>
            <a:spLocks noChangeArrowheads="1"/>
          </p:cNvSpPr>
          <p:nvPr/>
        </p:nvSpPr>
        <p:spPr bwMode="auto">
          <a:xfrm>
            <a:off x="4724400" y="5715000"/>
            <a:ext cx="1828800" cy="990600"/>
          </a:xfrm>
          <a:prstGeom prst="ellipse">
            <a:avLst/>
          </a:prstGeom>
          <a:ln>
            <a:noFill/>
            <a:headEnd/>
            <a:tailEnd/>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003">
            <a:schemeClr val="dk2"/>
          </a:fillRef>
          <a:effectRef idx="0">
            <a:schemeClr val="accent1"/>
          </a:effectRef>
          <a:fontRef idx="minor">
            <a:schemeClr val="lt1"/>
          </a:fontRef>
        </p:style>
        <p:txBody>
          <a:bodyPr wrap="none" anchor="ctr"/>
          <a:lstStyle/>
          <a:p>
            <a:endParaRPr lang="en-US">
              <a:ln w="18415" cmpd="sng">
                <a:solidFill>
                  <a:srgbClr val="FFFFFF"/>
                </a:solidFill>
                <a:prstDash val="solid"/>
              </a:ln>
              <a:solidFill>
                <a:prstClr val="white"/>
              </a:solidFill>
              <a:effectLst>
                <a:outerShdw blurRad="63500" dir="3600000" algn="tl" rotWithShape="0">
                  <a:srgbClr val="000000">
                    <a:alpha val="70000"/>
                  </a:srgbClr>
                </a:outerShdw>
              </a:effectLst>
            </a:endParaRPr>
          </a:p>
        </p:txBody>
      </p:sp>
      <p:sp>
        <p:nvSpPr>
          <p:cNvPr id="11" name="Oval 9"/>
          <p:cNvSpPr>
            <a:spLocks noChangeArrowheads="1"/>
          </p:cNvSpPr>
          <p:nvPr/>
        </p:nvSpPr>
        <p:spPr bwMode="auto">
          <a:xfrm>
            <a:off x="3048000" y="838200"/>
            <a:ext cx="1600200" cy="914400"/>
          </a:xfrm>
          <a:prstGeom prst="ellipse">
            <a:avLst/>
          </a:prstGeom>
          <a:ln>
            <a:noFill/>
            <a:headEnd/>
            <a:tailEnd/>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003">
            <a:schemeClr val="dk2"/>
          </a:fillRef>
          <a:effectRef idx="0">
            <a:schemeClr val="accent1"/>
          </a:effectRef>
          <a:fontRef idx="minor">
            <a:schemeClr val="lt1"/>
          </a:fontRef>
        </p:style>
        <p:txBody>
          <a:bodyPr wrap="none" anchor="ctr"/>
          <a:lstStyle/>
          <a:p>
            <a:endParaRPr lang="en-US">
              <a:ln w="18415" cmpd="sng">
                <a:solidFill>
                  <a:srgbClr val="FFFFFF"/>
                </a:solidFill>
                <a:prstDash val="solid"/>
              </a:ln>
              <a:solidFill>
                <a:prstClr val="white"/>
              </a:solidFill>
              <a:effectLst>
                <a:outerShdw blurRad="63500" dir="3600000" algn="tl" rotWithShape="0">
                  <a:srgbClr val="000000">
                    <a:alpha val="70000"/>
                  </a:srgbClr>
                </a:outerShdw>
              </a:effectLst>
            </a:endParaRPr>
          </a:p>
        </p:txBody>
      </p:sp>
      <p:sp>
        <p:nvSpPr>
          <p:cNvPr id="12" name="Oval 10"/>
          <p:cNvSpPr>
            <a:spLocks noChangeArrowheads="1"/>
          </p:cNvSpPr>
          <p:nvPr/>
        </p:nvSpPr>
        <p:spPr bwMode="auto">
          <a:xfrm>
            <a:off x="1447800" y="1219200"/>
            <a:ext cx="1600200" cy="914400"/>
          </a:xfrm>
          <a:prstGeom prst="ellipse">
            <a:avLst/>
          </a:prstGeom>
          <a:ln>
            <a:noFill/>
            <a:headEnd/>
            <a:tailEnd/>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003">
            <a:schemeClr val="dk2"/>
          </a:fillRef>
          <a:effectRef idx="0">
            <a:schemeClr val="accent1"/>
          </a:effectRef>
          <a:fontRef idx="minor">
            <a:schemeClr val="lt1"/>
          </a:fontRef>
        </p:style>
        <p:txBody>
          <a:bodyPr wrap="none" anchor="ctr"/>
          <a:lstStyle/>
          <a:p>
            <a:endParaRPr lang="en-US">
              <a:ln w="18415" cmpd="sng">
                <a:solidFill>
                  <a:srgbClr val="FFFFFF"/>
                </a:solidFill>
                <a:prstDash val="solid"/>
              </a:ln>
              <a:solidFill>
                <a:prstClr val="white"/>
              </a:solidFill>
              <a:effectLst>
                <a:outerShdw blurRad="63500" dir="3600000" algn="tl" rotWithShape="0">
                  <a:srgbClr val="000000">
                    <a:alpha val="70000"/>
                  </a:srgbClr>
                </a:outerShdw>
              </a:effectLst>
            </a:endParaRPr>
          </a:p>
        </p:txBody>
      </p:sp>
      <p:sp>
        <p:nvSpPr>
          <p:cNvPr id="13" name="Oval 11"/>
          <p:cNvSpPr>
            <a:spLocks noChangeArrowheads="1"/>
          </p:cNvSpPr>
          <p:nvPr/>
        </p:nvSpPr>
        <p:spPr bwMode="auto">
          <a:xfrm>
            <a:off x="457200" y="2133600"/>
            <a:ext cx="1600200" cy="914400"/>
          </a:xfrm>
          <a:prstGeom prst="ellipse">
            <a:avLst/>
          </a:prstGeom>
          <a:ln>
            <a:noFill/>
            <a:headEnd/>
            <a:tailEnd/>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003">
            <a:schemeClr val="dk2"/>
          </a:fillRef>
          <a:effectRef idx="0">
            <a:schemeClr val="accent1"/>
          </a:effectRef>
          <a:fontRef idx="minor">
            <a:schemeClr val="lt1"/>
          </a:fontRef>
        </p:style>
        <p:txBody>
          <a:bodyPr wrap="none" anchor="ctr"/>
          <a:lstStyle/>
          <a:p>
            <a:endParaRPr lang="en-US">
              <a:ln w="18415" cmpd="sng">
                <a:solidFill>
                  <a:srgbClr val="FFFFFF"/>
                </a:solidFill>
                <a:prstDash val="solid"/>
              </a:ln>
              <a:solidFill>
                <a:prstClr val="white"/>
              </a:solidFill>
              <a:effectLst>
                <a:outerShdw blurRad="63500" dir="3600000" algn="tl" rotWithShape="0">
                  <a:srgbClr val="000000">
                    <a:alpha val="70000"/>
                  </a:srgbClr>
                </a:outerShdw>
              </a:effectLst>
            </a:endParaRPr>
          </a:p>
        </p:txBody>
      </p:sp>
      <p:sp>
        <p:nvSpPr>
          <p:cNvPr id="14" name="Oval 12"/>
          <p:cNvSpPr>
            <a:spLocks noChangeArrowheads="1"/>
          </p:cNvSpPr>
          <p:nvPr/>
        </p:nvSpPr>
        <p:spPr bwMode="auto">
          <a:xfrm>
            <a:off x="381000" y="4191000"/>
            <a:ext cx="1828800" cy="990600"/>
          </a:xfrm>
          <a:prstGeom prst="ellipse">
            <a:avLst/>
          </a:prstGeom>
          <a:ln>
            <a:noFill/>
            <a:headEnd/>
            <a:tailEnd/>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003">
            <a:schemeClr val="dk2"/>
          </a:fillRef>
          <a:effectRef idx="0">
            <a:schemeClr val="accent1"/>
          </a:effectRef>
          <a:fontRef idx="minor">
            <a:schemeClr val="lt1"/>
          </a:fontRef>
        </p:style>
        <p:txBody>
          <a:bodyPr wrap="none" anchor="ctr"/>
          <a:lstStyle/>
          <a:p>
            <a:endParaRPr lang="en-US">
              <a:ln w="18415" cmpd="sng">
                <a:solidFill>
                  <a:srgbClr val="FFFFFF"/>
                </a:solidFill>
                <a:prstDash val="solid"/>
              </a:ln>
              <a:solidFill>
                <a:prstClr val="white"/>
              </a:solidFill>
              <a:effectLst>
                <a:outerShdw blurRad="63500" dir="3600000" algn="tl" rotWithShape="0">
                  <a:srgbClr val="000000">
                    <a:alpha val="70000"/>
                  </a:srgbClr>
                </a:outerShdw>
              </a:effectLst>
            </a:endParaRPr>
          </a:p>
        </p:txBody>
      </p:sp>
      <p:sp>
        <p:nvSpPr>
          <p:cNvPr id="15" name="Oval 13"/>
          <p:cNvSpPr>
            <a:spLocks noChangeArrowheads="1"/>
          </p:cNvSpPr>
          <p:nvPr/>
        </p:nvSpPr>
        <p:spPr bwMode="auto">
          <a:xfrm>
            <a:off x="1371600" y="5181600"/>
            <a:ext cx="1600200" cy="914400"/>
          </a:xfrm>
          <a:prstGeom prst="ellipse">
            <a:avLst/>
          </a:prstGeom>
          <a:ln>
            <a:noFill/>
            <a:headEnd/>
            <a:tailEnd/>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003">
            <a:schemeClr val="dk2"/>
          </a:fillRef>
          <a:effectRef idx="0">
            <a:schemeClr val="accent1"/>
          </a:effectRef>
          <a:fontRef idx="minor">
            <a:schemeClr val="lt1"/>
          </a:fontRef>
        </p:style>
        <p:txBody>
          <a:bodyPr wrap="none" anchor="ctr"/>
          <a:lstStyle/>
          <a:p>
            <a:endParaRPr lang="en-US">
              <a:ln w="18415" cmpd="sng">
                <a:solidFill>
                  <a:srgbClr val="FFFFFF"/>
                </a:solidFill>
                <a:prstDash val="solid"/>
              </a:ln>
              <a:solidFill>
                <a:prstClr val="white"/>
              </a:solidFill>
              <a:effectLst>
                <a:outerShdw blurRad="63500" dir="3600000" algn="tl" rotWithShape="0">
                  <a:srgbClr val="000000">
                    <a:alpha val="70000"/>
                  </a:srgbClr>
                </a:outerShdw>
              </a:effectLst>
            </a:endParaRPr>
          </a:p>
        </p:txBody>
      </p:sp>
      <p:sp>
        <p:nvSpPr>
          <p:cNvPr id="16" name="Oval 14"/>
          <p:cNvSpPr>
            <a:spLocks noChangeArrowheads="1"/>
          </p:cNvSpPr>
          <p:nvPr/>
        </p:nvSpPr>
        <p:spPr bwMode="auto">
          <a:xfrm>
            <a:off x="76200" y="3200400"/>
            <a:ext cx="1676400" cy="914400"/>
          </a:xfrm>
          <a:prstGeom prst="ellipse">
            <a:avLst/>
          </a:prstGeom>
          <a:ln>
            <a:noFill/>
            <a:headEnd/>
            <a:tailEnd/>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003">
            <a:schemeClr val="dk2"/>
          </a:fillRef>
          <a:effectRef idx="0">
            <a:schemeClr val="accent1"/>
          </a:effectRef>
          <a:fontRef idx="minor">
            <a:schemeClr val="lt1"/>
          </a:fontRef>
        </p:style>
        <p:txBody>
          <a:bodyPr wrap="none" anchor="ctr"/>
          <a:lstStyle/>
          <a:p>
            <a:endParaRPr lang="en-US">
              <a:ln w="18415" cmpd="sng">
                <a:solidFill>
                  <a:srgbClr val="FFFFFF"/>
                </a:solidFill>
                <a:prstDash val="solid"/>
              </a:ln>
              <a:solidFill>
                <a:prstClr val="white"/>
              </a:solidFill>
              <a:effectLst>
                <a:outerShdw blurRad="63500" dir="3600000" algn="tl" rotWithShape="0">
                  <a:srgbClr val="000000">
                    <a:alpha val="70000"/>
                  </a:srgbClr>
                </a:outerShdw>
              </a:effectLst>
            </a:endParaRPr>
          </a:p>
        </p:txBody>
      </p:sp>
      <p:sp>
        <p:nvSpPr>
          <p:cNvPr id="17" name="Oval 15"/>
          <p:cNvSpPr>
            <a:spLocks noChangeArrowheads="1"/>
          </p:cNvSpPr>
          <p:nvPr/>
        </p:nvSpPr>
        <p:spPr bwMode="auto">
          <a:xfrm>
            <a:off x="2819400" y="5715000"/>
            <a:ext cx="1828800" cy="990600"/>
          </a:xfrm>
          <a:prstGeom prst="ellipse">
            <a:avLst/>
          </a:prstGeom>
          <a:ln>
            <a:noFill/>
            <a:headEnd/>
            <a:tailEnd/>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003">
            <a:schemeClr val="dk2"/>
          </a:fillRef>
          <a:effectRef idx="0">
            <a:schemeClr val="accent1"/>
          </a:effectRef>
          <a:fontRef idx="minor">
            <a:schemeClr val="lt1"/>
          </a:fontRef>
        </p:style>
        <p:txBody>
          <a:bodyPr wrap="none" anchor="ctr"/>
          <a:lstStyle/>
          <a:p>
            <a:endParaRPr lang="en-US">
              <a:ln w="18415" cmpd="sng">
                <a:solidFill>
                  <a:srgbClr val="FFFFFF"/>
                </a:solidFill>
                <a:prstDash val="solid"/>
              </a:ln>
              <a:solidFill>
                <a:prstClr val="white"/>
              </a:solidFill>
              <a:effectLst>
                <a:outerShdw blurRad="63500" dir="3600000" algn="tl" rotWithShape="0">
                  <a:srgbClr val="000000">
                    <a:alpha val="70000"/>
                  </a:srgbClr>
                </a:outerShdw>
              </a:effectLst>
            </a:endParaRPr>
          </a:p>
        </p:txBody>
      </p:sp>
      <p:sp>
        <p:nvSpPr>
          <p:cNvPr id="18" name="Text Box 16"/>
          <p:cNvSpPr txBox="1">
            <a:spLocks noChangeArrowheads="1"/>
          </p:cNvSpPr>
          <p:nvPr/>
        </p:nvSpPr>
        <p:spPr bwMode="auto">
          <a:xfrm>
            <a:off x="190500" y="3467100"/>
            <a:ext cx="1447800" cy="366712"/>
          </a:xfrm>
          <a:prstGeom prst="rect">
            <a:avLst/>
          </a:prstGeom>
          <a:noFill/>
          <a:ln w="9525">
            <a:noFill/>
            <a:miter lim="800000"/>
            <a:headEnd/>
            <a:tailEnd/>
          </a:ln>
          <a:effectLst/>
        </p:spPr>
        <p:txBody>
          <a:bodyPr>
            <a:spAutoFit/>
          </a:bodyPr>
          <a:lstStyle/>
          <a:p>
            <a:pPr algn="ctr">
              <a:spcBef>
                <a:spcPct val="50000"/>
              </a:spcBef>
            </a:pPr>
            <a:r>
              <a:rPr lang="en-US" b="1" i="1" dirty="0">
                <a:solidFill>
                  <a:prstClr val="white"/>
                </a:solidFill>
              </a:rPr>
              <a:t>Agriculture</a:t>
            </a:r>
          </a:p>
        </p:txBody>
      </p:sp>
      <p:sp>
        <p:nvSpPr>
          <p:cNvPr id="19" name="Text Box 17"/>
          <p:cNvSpPr txBox="1">
            <a:spLocks noChangeArrowheads="1"/>
          </p:cNvSpPr>
          <p:nvPr/>
        </p:nvSpPr>
        <p:spPr bwMode="auto">
          <a:xfrm>
            <a:off x="6553200" y="5486400"/>
            <a:ext cx="1447800" cy="366713"/>
          </a:xfrm>
          <a:prstGeom prst="rect">
            <a:avLst/>
          </a:prstGeom>
          <a:noFill/>
          <a:ln w="9525">
            <a:noFill/>
            <a:miter lim="800000"/>
            <a:headEnd/>
            <a:tailEnd/>
          </a:ln>
          <a:effectLst/>
        </p:spPr>
        <p:txBody>
          <a:bodyPr>
            <a:spAutoFit/>
          </a:bodyPr>
          <a:lstStyle/>
          <a:p>
            <a:pPr algn="ctr">
              <a:spcBef>
                <a:spcPct val="50000"/>
              </a:spcBef>
            </a:pPr>
            <a:r>
              <a:rPr lang="en-US" b="1" i="1">
                <a:solidFill>
                  <a:prstClr val="white"/>
                </a:solidFill>
              </a:rPr>
              <a:t>Trade</a:t>
            </a:r>
          </a:p>
        </p:txBody>
      </p:sp>
      <p:sp>
        <p:nvSpPr>
          <p:cNvPr id="20" name="Text Box 18"/>
          <p:cNvSpPr txBox="1">
            <a:spLocks noChangeArrowheads="1"/>
          </p:cNvSpPr>
          <p:nvPr/>
        </p:nvSpPr>
        <p:spPr bwMode="auto">
          <a:xfrm>
            <a:off x="2819400" y="6019800"/>
            <a:ext cx="1828800" cy="366713"/>
          </a:xfrm>
          <a:prstGeom prst="rect">
            <a:avLst/>
          </a:prstGeom>
          <a:noFill/>
          <a:ln w="9525">
            <a:noFill/>
            <a:miter lim="800000"/>
            <a:headEnd/>
            <a:tailEnd/>
          </a:ln>
          <a:effectLst/>
        </p:spPr>
        <p:txBody>
          <a:bodyPr>
            <a:spAutoFit/>
          </a:bodyPr>
          <a:lstStyle/>
          <a:p>
            <a:pPr algn="ctr">
              <a:spcBef>
                <a:spcPct val="50000"/>
              </a:spcBef>
            </a:pPr>
            <a:r>
              <a:rPr lang="en-US" b="1" i="1">
                <a:solidFill>
                  <a:prstClr val="white"/>
                </a:solidFill>
              </a:rPr>
              <a:t>Transportation</a:t>
            </a:r>
          </a:p>
        </p:txBody>
      </p:sp>
      <p:sp>
        <p:nvSpPr>
          <p:cNvPr id="21" name="Text Box 19"/>
          <p:cNvSpPr txBox="1">
            <a:spLocks noChangeArrowheads="1"/>
          </p:cNvSpPr>
          <p:nvPr/>
        </p:nvSpPr>
        <p:spPr bwMode="auto">
          <a:xfrm>
            <a:off x="1447800" y="5424488"/>
            <a:ext cx="1447800" cy="366712"/>
          </a:xfrm>
          <a:prstGeom prst="rect">
            <a:avLst/>
          </a:prstGeom>
          <a:noFill/>
          <a:ln w="9525">
            <a:noFill/>
            <a:miter lim="800000"/>
            <a:headEnd/>
            <a:tailEnd/>
          </a:ln>
          <a:effectLst/>
        </p:spPr>
        <p:txBody>
          <a:bodyPr>
            <a:spAutoFit/>
          </a:bodyPr>
          <a:lstStyle/>
          <a:p>
            <a:pPr algn="ctr">
              <a:spcBef>
                <a:spcPct val="50000"/>
              </a:spcBef>
            </a:pPr>
            <a:r>
              <a:rPr lang="en-US" b="1" i="1">
                <a:solidFill>
                  <a:prstClr val="white"/>
                </a:solidFill>
              </a:rPr>
              <a:t>Tourism</a:t>
            </a:r>
          </a:p>
        </p:txBody>
      </p:sp>
      <p:sp>
        <p:nvSpPr>
          <p:cNvPr id="22" name="Text Box 20"/>
          <p:cNvSpPr txBox="1">
            <a:spLocks noChangeArrowheads="1"/>
          </p:cNvSpPr>
          <p:nvPr/>
        </p:nvSpPr>
        <p:spPr bwMode="auto">
          <a:xfrm>
            <a:off x="3148519" y="1112043"/>
            <a:ext cx="1447800" cy="366713"/>
          </a:xfrm>
          <a:prstGeom prst="rect">
            <a:avLst/>
          </a:prstGeom>
          <a:noFill/>
          <a:ln w="9525">
            <a:noFill/>
            <a:miter lim="800000"/>
            <a:headEnd/>
            <a:tailEnd/>
          </a:ln>
          <a:effectLst/>
        </p:spPr>
        <p:txBody>
          <a:bodyPr>
            <a:spAutoFit/>
          </a:bodyPr>
          <a:lstStyle/>
          <a:p>
            <a:pPr algn="ctr">
              <a:spcBef>
                <a:spcPct val="50000"/>
              </a:spcBef>
            </a:pPr>
            <a:r>
              <a:rPr lang="en-US" b="1" i="1" dirty="0" smtClean="0">
                <a:solidFill>
                  <a:prstClr val="white"/>
                </a:solidFill>
              </a:rPr>
              <a:t>Innovation</a:t>
            </a:r>
            <a:endParaRPr lang="en-US" b="1" i="1" dirty="0">
              <a:solidFill>
                <a:prstClr val="white"/>
              </a:solidFill>
            </a:endParaRPr>
          </a:p>
        </p:txBody>
      </p:sp>
      <p:sp>
        <p:nvSpPr>
          <p:cNvPr id="23" name="Text Box 21"/>
          <p:cNvSpPr txBox="1">
            <a:spLocks noChangeArrowheads="1"/>
          </p:cNvSpPr>
          <p:nvPr/>
        </p:nvSpPr>
        <p:spPr bwMode="auto">
          <a:xfrm>
            <a:off x="7239000" y="4419600"/>
            <a:ext cx="1676400" cy="641350"/>
          </a:xfrm>
          <a:prstGeom prst="rect">
            <a:avLst/>
          </a:prstGeom>
          <a:noFill/>
          <a:ln w="9525">
            <a:noFill/>
            <a:miter lim="800000"/>
            <a:headEnd/>
            <a:tailEnd/>
          </a:ln>
          <a:effectLst/>
        </p:spPr>
        <p:txBody>
          <a:bodyPr>
            <a:spAutoFit/>
          </a:bodyPr>
          <a:lstStyle/>
          <a:p>
            <a:pPr algn="ctr">
              <a:spcBef>
                <a:spcPct val="50000"/>
              </a:spcBef>
            </a:pPr>
            <a:r>
              <a:rPr lang="en-US" b="1" i="1">
                <a:solidFill>
                  <a:prstClr val="white"/>
                </a:solidFill>
              </a:rPr>
              <a:t>Sustainable</a:t>
            </a:r>
            <a:br>
              <a:rPr lang="en-US" b="1" i="1">
                <a:solidFill>
                  <a:prstClr val="white"/>
                </a:solidFill>
              </a:rPr>
            </a:br>
            <a:r>
              <a:rPr lang="en-US" b="1" i="1">
                <a:solidFill>
                  <a:prstClr val="white"/>
                </a:solidFill>
              </a:rPr>
              <a:t>Development</a:t>
            </a:r>
          </a:p>
        </p:txBody>
      </p:sp>
      <p:sp>
        <p:nvSpPr>
          <p:cNvPr id="24" name="Text Box 22"/>
          <p:cNvSpPr txBox="1">
            <a:spLocks noChangeArrowheads="1"/>
          </p:cNvSpPr>
          <p:nvPr/>
        </p:nvSpPr>
        <p:spPr bwMode="auto">
          <a:xfrm>
            <a:off x="381000" y="4387850"/>
            <a:ext cx="1752600" cy="646331"/>
          </a:xfrm>
          <a:prstGeom prst="rect">
            <a:avLst/>
          </a:prstGeom>
          <a:noFill/>
          <a:ln w="9525">
            <a:noFill/>
            <a:miter lim="800000"/>
            <a:headEnd/>
            <a:tailEnd/>
          </a:ln>
          <a:effectLst/>
        </p:spPr>
        <p:txBody>
          <a:bodyPr>
            <a:spAutoFit/>
          </a:bodyPr>
          <a:lstStyle/>
          <a:p>
            <a:pPr algn="ctr">
              <a:spcBef>
                <a:spcPct val="50000"/>
              </a:spcBef>
            </a:pPr>
            <a:r>
              <a:rPr lang="en-US" b="1" i="1" dirty="0" smtClean="0">
                <a:solidFill>
                  <a:prstClr val="white"/>
                </a:solidFill>
              </a:rPr>
              <a:t>Disaster Resilience</a:t>
            </a:r>
          </a:p>
        </p:txBody>
      </p:sp>
      <p:sp>
        <p:nvSpPr>
          <p:cNvPr id="25" name="Text Box 23"/>
          <p:cNvSpPr txBox="1">
            <a:spLocks noChangeArrowheads="1"/>
          </p:cNvSpPr>
          <p:nvPr/>
        </p:nvSpPr>
        <p:spPr bwMode="auto">
          <a:xfrm>
            <a:off x="7391400" y="3352800"/>
            <a:ext cx="1752600" cy="646331"/>
          </a:xfrm>
          <a:prstGeom prst="rect">
            <a:avLst/>
          </a:prstGeom>
          <a:noFill/>
          <a:ln w="9525">
            <a:noFill/>
            <a:miter lim="800000"/>
            <a:headEnd/>
            <a:tailEnd/>
          </a:ln>
          <a:effectLst/>
        </p:spPr>
        <p:txBody>
          <a:bodyPr>
            <a:spAutoFit/>
          </a:bodyPr>
          <a:lstStyle/>
          <a:p>
            <a:pPr algn="ctr">
              <a:spcBef>
                <a:spcPct val="50000"/>
              </a:spcBef>
            </a:pPr>
            <a:r>
              <a:rPr lang="en-US" b="1" i="1" dirty="0">
                <a:solidFill>
                  <a:prstClr val="white"/>
                </a:solidFill>
              </a:rPr>
              <a:t>Invasive </a:t>
            </a:r>
            <a:r>
              <a:rPr lang="en-US" b="1" i="1" dirty="0" smtClean="0">
                <a:solidFill>
                  <a:prstClr val="white"/>
                </a:solidFill>
              </a:rPr>
              <a:t/>
            </a:r>
            <a:br>
              <a:rPr lang="en-US" b="1" i="1" dirty="0" smtClean="0">
                <a:solidFill>
                  <a:prstClr val="white"/>
                </a:solidFill>
              </a:rPr>
            </a:br>
            <a:r>
              <a:rPr lang="en-US" b="1" i="1" dirty="0" smtClean="0">
                <a:solidFill>
                  <a:prstClr val="white"/>
                </a:solidFill>
              </a:rPr>
              <a:t>Species</a:t>
            </a:r>
            <a:endParaRPr lang="en-US" b="1" i="1" dirty="0">
              <a:solidFill>
                <a:prstClr val="white"/>
              </a:solidFill>
            </a:endParaRPr>
          </a:p>
        </p:txBody>
      </p:sp>
      <p:sp>
        <p:nvSpPr>
          <p:cNvPr id="26" name="Text Box 24"/>
          <p:cNvSpPr txBox="1">
            <a:spLocks noChangeArrowheads="1"/>
          </p:cNvSpPr>
          <p:nvPr/>
        </p:nvSpPr>
        <p:spPr bwMode="auto">
          <a:xfrm>
            <a:off x="7239000" y="2286000"/>
            <a:ext cx="1447800" cy="369332"/>
          </a:xfrm>
          <a:prstGeom prst="rect">
            <a:avLst/>
          </a:prstGeom>
          <a:noFill/>
          <a:ln w="9525">
            <a:noFill/>
            <a:miter lim="800000"/>
            <a:headEnd/>
            <a:tailEnd/>
          </a:ln>
          <a:effectLst/>
        </p:spPr>
        <p:txBody>
          <a:bodyPr>
            <a:spAutoFit/>
          </a:bodyPr>
          <a:lstStyle/>
          <a:p>
            <a:pPr algn="ctr">
              <a:spcBef>
                <a:spcPct val="50000"/>
              </a:spcBef>
            </a:pPr>
            <a:r>
              <a:rPr lang="en-US" b="1" i="1">
                <a:solidFill>
                  <a:prstClr val="white"/>
                </a:solidFill>
              </a:rPr>
              <a:t>Health Care</a:t>
            </a:r>
          </a:p>
        </p:txBody>
      </p:sp>
      <p:sp>
        <p:nvSpPr>
          <p:cNvPr id="27" name="Text Box 25"/>
          <p:cNvSpPr txBox="1">
            <a:spLocks noChangeArrowheads="1"/>
          </p:cNvSpPr>
          <p:nvPr/>
        </p:nvSpPr>
        <p:spPr bwMode="auto">
          <a:xfrm>
            <a:off x="533400" y="2209800"/>
            <a:ext cx="1447800" cy="923330"/>
          </a:xfrm>
          <a:prstGeom prst="rect">
            <a:avLst/>
          </a:prstGeom>
          <a:noFill/>
          <a:ln w="9525">
            <a:noFill/>
            <a:miter lim="800000"/>
            <a:headEnd/>
            <a:tailEnd/>
          </a:ln>
          <a:effectLst/>
        </p:spPr>
        <p:txBody>
          <a:bodyPr>
            <a:spAutoFit/>
          </a:bodyPr>
          <a:lstStyle/>
          <a:p>
            <a:pPr algn="ctr">
              <a:spcBef>
                <a:spcPct val="50000"/>
              </a:spcBef>
            </a:pPr>
            <a:r>
              <a:rPr lang="en-US" b="1" i="1" dirty="0" smtClean="0">
                <a:solidFill>
                  <a:prstClr val="white"/>
                </a:solidFill>
              </a:rPr>
              <a:t>Natural Resources</a:t>
            </a:r>
            <a:r>
              <a:rPr lang="en-US" b="1" i="1" dirty="0">
                <a:solidFill>
                  <a:prstClr val="white"/>
                </a:solidFill>
              </a:rPr>
              <a:t/>
            </a:r>
            <a:br>
              <a:rPr lang="en-US" b="1" i="1" dirty="0">
                <a:solidFill>
                  <a:prstClr val="white"/>
                </a:solidFill>
              </a:rPr>
            </a:br>
            <a:endParaRPr lang="en-US" b="1" i="1" dirty="0">
              <a:solidFill>
                <a:prstClr val="white"/>
              </a:solidFill>
            </a:endParaRPr>
          </a:p>
        </p:txBody>
      </p:sp>
      <p:sp>
        <p:nvSpPr>
          <p:cNvPr id="28" name="Text Box 26"/>
          <p:cNvSpPr txBox="1">
            <a:spLocks noChangeArrowheads="1"/>
          </p:cNvSpPr>
          <p:nvPr/>
        </p:nvSpPr>
        <p:spPr bwMode="auto">
          <a:xfrm>
            <a:off x="6324600" y="1462088"/>
            <a:ext cx="1600200" cy="366712"/>
          </a:xfrm>
          <a:prstGeom prst="rect">
            <a:avLst/>
          </a:prstGeom>
          <a:noFill/>
          <a:ln w="9525">
            <a:noFill/>
            <a:miter lim="800000"/>
            <a:headEnd/>
            <a:tailEnd/>
          </a:ln>
          <a:effectLst/>
        </p:spPr>
        <p:txBody>
          <a:bodyPr>
            <a:spAutoFit/>
          </a:bodyPr>
          <a:lstStyle/>
          <a:p>
            <a:pPr algn="ctr">
              <a:spcBef>
                <a:spcPct val="50000"/>
              </a:spcBef>
            </a:pPr>
            <a:r>
              <a:rPr lang="en-US" b="1" i="1" dirty="0" smtClean="0">
                <a:solidFill>
                  <a:prstClr val="white"/>
                </a:solidFill>
              </a:rPr>
              <a:t>Arctic Caucus</a:t>
            </a:r>
            <a:endParaRPr lang="en-US" b="1" i="1" dirty="0">
              <a:solidFill>
                <a:prstClr val="white"/>
              </a:solidFill>
            </a:endParaRPr>
          </a:p>
        </p:txBody>
      </p:sp>
      <p:sp>
        <p:nvSpPr>
          <p:cNvPr id="29" name="Text Box 27"/>
          <p:cNvSpPr txBox="1">
            <a:spLocks noChangeArrowheads="1"/>
          </p:cNvSpPr>
          <p:nvPr/>
        </p:nvSpPr>
        <p:spPr bwMode="auto">
          <a:xfrm>
            <a:off x="1524000" y="1447800"/>
            <a:ext cx="1447800" cy="366713"/>
          </a:xfrm>
          <a:prstGeom prst="rect">
            <a:avLst/>
          </a:prstGeom>
          <a:noFill/>
          <a:ln w="9525">
            <a:noFill/>
            <a:miter lim="800000"/>
            <a:headEnd/>
            <a:tailEnd/>
          </a:ln>
          <a:effectLst/>
        </p:spPr>
        <p:txBody>
          <a:bodyPr>
            <a:spAutoFit/>
          </a:bodyPr>
          <a:lstStyle/>
          <a:p>
            <a:pPr algn="ctr">
              <a:spcBef>
                <a:spcPct val="50000"/>
              </a:spcBef>
            </a:pPr>
            <a:r>
              <a:rPr lang="en-US" b="1" i="1" dirty="0">
                <a:solidFill>
                  <a:prstClr val="white"/>
                </a:solidFill>
              </a:rPr>
              <a:t>Energy</a:t>
            </a:r>
          </a:p>
        </p:txBody>
      </p:sp>
      <p:sp>
        <p:nvSpPr>
          <p:cNvPr id="30" name="Text Box 28"/>
          <p:cNvSpPr txBox="1">
            <a:spLocks noChangeArrowheads="1"/>
          </p:cNvSpPr>
          <p:nvPr/>
        </p:nvSpPr>
        <p:spPr bwMode="auto">
          <a:xfrm>
            <a:off x="4800600" y="1066800"/>
            <a:ext cx="1447800" cy="369332"/>
          </a:xfrm>
          <a:prstGeom prst="rect">
            <a:avLst/>
          </a:prstGeom>
          <a:noFill/>
          <a:ln w="9525">
            <a:noFill/>
            <a:miter lim="800000"/>
            <a:headEnd/>
            <a:tailEnd/>
          </a:ln>
          <a:effectLst/>
        </p:spPr>
        <p:txBody>
          <a:bodyPr>
            <a:spAutoFit/>
          </a:bodyPr>
          <a:lstStyle/>
          <a:p>
            <a:pPr algn="ctr">
              <a:spcBef>
                <a:spcPct val="50000"/>
              </a:spcBef>
            </a:pPr>
            <a:r>
              <a:rPr lang="en-US" b="1" i="1" dirty="0">
                <a:solidFill>
                  <a:prstClr val="white"/>
                </a:solidFill>
              </a:rPr>
              <a:t>Border Issues</a:t>
            </a:r>
          </a:p>
        </p:txBody>
      </p:sp>
      <p:sp>
        <p:nvSpPr>
          <p:cNvPr id="31" name="Text Box 29"/>
          <p:cNvSpPr txBox="1">
            <a:spLocks noChangeArrowheads="1"/>
          </p:cNvSpPr>
          <p:nvPr/>
        </p:nvSpPr>
        <p:spPr bwMode="auto">
          <a:xfrm>
            <a:off x="4724400" y="5867400"/>
            <a:ext cx="1828800" cy="641350"/>
          </a:xfrm>
          <a:prstGeom prst="rect">
            <a:avLst/>
          </a:prstGeom>
          <a:noFill/>
          <a:ln w="9525">
            <a:noFill/>
            <a:miter lim="800000"/>
            <a:headEnd/>
            <a:tailEnd/>
          </a:ln>
          <a:effectLst/>
        </p:spPr>
        <p:txBody>
          <a:bodyPr>
            <a:spAutoFit/>
          </a:bodyPr>
          <a:lstStyle/>
          <a:p>
            <a:pPr algn="ctr">
              <a:spcBef>
                <a:spcPct val="50000"/>
              </a:spcBef>
            </a:pPr>
            <a:r>
              <a:rPr lang="en-US" b="1" i="1">
                <a:solidFill>
                  <a:prstClr val="white"/>
                </a:solidFill>
              </a:rPr>
              <a:t>Workforce</a:t>
            </a:r>
            <a:br>
              <a:rPr lang="en-US" b="1" i="1">
                <a:solidFill>
                  <a:prstClr val="white"/>
                </a:solidFill>
              </a:rPr>
            </a:br>
            <a:r>
              <a:rPr lang="en-US" b="1" i="1">
                <a:solidFill>
                  <a:prstClr val="white"/>
                </a:solidFill>
              </a:rPr>
              <a:t>Development</a:t>
            </a:r>
          </a:p>
        </p:txBody>
      </p:sp>
      <p:sp>
        <p:nvSpPr>
          <p:cNvPr id="32" name="Line 30"/>
          <p:cNvSpPr>
            <a:spLocks noChangeShapeType="1"/>
          </p:cNvSpPr>
          <p:nvPr/>
        </p:nvSpPr>
        <p:spPr bwMode="auto">
          <a:xfrm>
            <a:off x="2895600" y="2057400"/>
            <a:ext cx="990600" cy="60960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n w="18415" cmpd="sng">
                <a:solidFill>
                  <a:srgbClr val="FFFFFF"/>
                </a:solidFill>
                <a:prstDash val="solid"/>
              </a:ln>
              <a:solidFill>
                <a:prstClr val="white"/>
              </a:solidFill>
              <a:effectLst>
                <a:outerShdw blurRad="63500" dir="3600000" algn="tl" rotWithShape="0">
                  <a:srgbClr val="000000">
                    <a:alpha val="70000"/>
                  </a:srgbClr>
                </a:outerShdw>
              </a:effectLst>
            </a:endParaRPr>
          </a:p>
        </p:txBody>
      </p:sp>
      <p:sp>
        <p:nvSpPr>
          <p:cNvPr id="33" name="Line 31"/>
          <p:cNvSpPr>
            <a:spLocks noChangeShapeType="1"/>
          </p:cNvSpPr>
          <p:nvPr/>
        </p:nvSpPr>
        <p:spPr bwMode="auto">
          <a:xfrm>
            <a:off x="4038600" y="1752600"/>
            <a:ext cx="228600" cy="60960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n w="18415" cmpd="sng">
                <a:solidFill>
                  <a:srgbClr val="FFFFFF"/>
                </a:solidFill>
                <a:prstDash val="solid"/>
              </a:ln>
              <a:solidFill>
                <a:prstClr val="white"/>
              </a:solidFill>
              <a:effectLst>
                <a:outerShdw blurRad="63500" dir="3600000" algn="tl" rotWithShape="0">
                  <a:srgbClr val="000000">
                    <a:alpha val="70000"/>
                  </a:srgbClr>
                </a:outerShdw>
              </a:effectLst>
            </a:endParaRPr>
          </a:p>
        </p:txBody>
      </p:sp>
      <p:sp>
        <p:nvSpPr>
          <p:cNvPr id="34" name="Line 32"/>
          <p:cNvSpPr>
            <a:spLocks noChangeShapeType="1"/>
          </p:cNvSpPr>
          <p:nvPr/>
        </p:nvSpPr>
        <p:spPr bwMode="auto">
          <a:xfrm flipV="1">
            <a:off x="5486400" y="2667000"/>
            <a:ext cx="1600200" cy="30480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n w="18415" cmpd="sng">
                <a:solidFill>
                  <a:srgbClr val="FFFFFF"/>
                </a:solidFill>
                <a:prstDash val="solid"/>
              </a:ln>
              <a:solidFill>
                <a:prstClr val="white"/>
              </a:solidFill>
              <a:effectLst>
                <a:outerShdw blurRad="63500" dir="3600000" algn="tl" rotWithShape="0">
                  <a:srgbClr val="000000">
                    <a:alpha val="70000"/>
                  </a:srgbClr>
                </a:outerShdw>
              </a:effectLst>
            </a:endParaRPr>
          </a:p>
        </p:txBody>
      </p:sp>
      <p:sp>
        <p:nvSpPr>
          <p:cNvPr id="35" name="Line 33"/>
          <p:cNvSpPr>
            <a:spLocks noChangeShapeType="1"/>
          </p:cNvSpPr>
          <p:nvPr/>
        </p:nvSpPr>
        <p:spPr bwMode="auto">
          <a:xfrm>
            <a:off x="5562600" y="3352800"/>
            <a:ext cx="1752600" cy="30480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n w="18415" cmpd="sng">
                <a:solidFill>
                  <a:srgbClr val="FFFFFF"/>
                </a:solidFill>
                <a:prstDash val="solid"/>
              </a:ln>
              <a:solidFill>
                <a:prstClr val="white"/>
              </a:solidFill>
              <a:effectLst>
                <a:outerShdw blurRad="63500" dir="3600000" algn="tl" rotWithShape="0">
                  <a:srgbClr val="000000">
                    <a:alpha val="70000"/>
                  </a:srgbClr>
                </a:outerShdw>
              </a:effectLst>
            </a:endParaRPr>
          </a:p>
        </p:txBody>
      </p:sp>
      <p:sp>
        <p:nvSpPr>
          <p:cNvPr id="36" name="Line 34"/>
          <p:cNvSpPr>
            <a:spLocks noChangeShapeType="1"/>
          </p:cNvSpPr>
          <p:nvPr/>
        </p:nvSpPr>
        <p:spPr bwMode="auto">
          <a:xfrm>
            <a:off x="5486400" y="3657600"/>
            <a:ext cx="1752600" cy="83820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n w="18415" cmpd="sng">
                <a:solidFill>
                  <a:srgbClr val="FFFFFF"/>
                </a:solidFill>
                <a:prstDash val="solid"/>
              </a:ln>
              <a:solidFill>
                <a:prstClr val="white"/>
              </a:solidFill>
              <a:effectLst>
                <a:outerShdw blurRad="63500" dir="3600000" algn="tl" rotWithShape="0">
                  <a:srgbClr val="000000">
                    <a:alpha val="70000"/>
                  </a:srgbClr>
                </a:outerShdw>
              </a:effectLst>
            </a:endParaRPr>
          </a:p>
        </p:txBody>
      </p:sp>
      <p:sp>
        <p:nvSpPr>
          <p:cNvPr id="37" name="Line 35"/>
          <p:cNvSpPr>
            <a:spLocks noChangeShapeType="1"/>
          </p:cNvSpPr>
          <p:nvPr/>
        </p:nvSpPr>
        <p:spPr bwMode="auto">
          <a:xfrm>
            <a:off x="5867400" y="4572000"/>
            <a:ext cx="838200" cy="76200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n w="18415" cmpd="sng">
                <a:solidFill>
                  <a:srgbClr val="FFFFFF"/>
                </a:solidFill>
                <a:prstDash val="solid"/>
              </a:ln>
              <a:solidFill>
                <a:prstClr val="white"/>
              </a:solidFill>
              <a:effectLst>
                <a:outerShdw blurRad="63500" dir="3600000" algn="tl" rotWithShape="0">
                  <a:srgbClr val="000000">
                    <a:alpha val="70000"/>
                  </a:srgbClr>
                </a:outerShdw>
              </a:effectLst>
            </a:endParaRPr>
          </a:p>
        </p:txBody>
      </p:sp>
      <p:sp>
        <p:nvSpPr>
          <p:cNvPr id="38" name="Line 36"/>
          <p:cNvSpPr>
            <a:spLocks noChangeShapeType="1"/>
          </p:cNvSpPr>
          <p:nvPr/>
        </p:nvSpPr>
        <p:spPr bwMode="auto">
          <a:xfrm>
            <a:off x="5334000" y="5257800"/>
            <a:ext cx="228600" cy="38100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n w="18415" cmpd="sng">
                <a:solidFill>
                  <a:srgbClr val="FFFFFF"/>
                </a:solidFill>
                <a:prstDash val="solid"/>
              </a:ln>
              <a:solidFill>
                <a:prstClr val="white"/>
              </a:solidFill>
              <a:effectLst>
                <a:outerShdw blurRad="63500" dir="3600000" algn="tl" rotWithShape="0">
                  <a:srgbClr val="000000">
                    <a:alpha val="70000"/>
                  </a:srgbClr>
                </a:outerShdw>
              </a:effectLst>
            </a:endParaRPr>
          </a:p>
        </p:txBody>
      </p:sp>
      <p:sp>
        <p:nvSpPr>
          <p:cNvPr id="39" name="Line 37"/>
          <p:cNvSpPr>
            <a:spLocks noChangeShapeType="1"/>
          </p:cNvSpPr>
          <p:nvPr/>
        </p:nvSpPr>
        <p:spPr bwMode="auto">
          <a:xfrm flipH="1">
            <a:off x="3733800" y="5181600"/>
            <a:ext cx="228600" cy="45720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n w="18415" cmpd="sng">
                <a:solidFill>
                  <a:srgbClr val="FFFFFF"/>
                </a:solidFill>
                <a:prstDash val="solid"/>
              </a:ln>
              <a:solidFill>
                <a:prstClr val="white"/>
              </a:solidFill>
              <a:effectLst>
                <a:outerShdw blurRad="63500" dir="3600000" algn="tl" rotWithShape="0">
                  <a:srgbClr val="000000">
                    <a:alpha val="70000"/>
                  </a:srgbClr>
                </a:outerShdw>
              </a:effectLst>
            </a:endParaRPr>
          </a:p>
        </p:txBody>
      </p:sp>
      <p:sp>
        <p:nvSpPr>
          <p:cNvPr id="40" name="Line 38"/>
          <p:cNvSpPr>
            <a:spLocks noChangeShapeType="1"/>
          </p:cNvSpPr>
          <p:nvPr/>
        </p:nvSpPr>
        <p:spPr bwMode="auto">
          <a:xfrm flipH="1">
            <a:off x="5029200" y="1752600"/>
            <a:ext cx="304800" cy="68580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n w="18415" cmpd="sng">
                <a:solidFill>
                  <a:srgbClr val="FFFFFF"/>
                </a:solidFill>
                <a:prstDash val="solid"/>
              </a:ln>
              <a:solidFill>
                <a:prstClr val="white"/>
              </a:solidFill>
              <a:effectLst>
                <a:outerShdw blurRad="63500" dir="3600000" algn="tl" rotWithShape="0">
                  <a:srgbClr val="000000">
                    <a:alpha val="70000"/>
                  </a:srgbClr>
                </a:outerShdw>
              </a:effectLst>
            </a:endParaRPr>
          </a:p>
        </p:txBody>
      </p:sp>
      <p:sp>
        <p:nvSpPr>
          <p:cNvPr id="41" name="Line 39"/>
          <p:cNvSpPr>
            <a:spLocks noChangeShapeType="1"/>
          </p:cNvSpPr>
          <p:nvPr/>
        </p:nvSpPr>
        <p:spPr bwMode="auto">
          <a:xfrm flipH="1">
            <a:off x="5334000" y="2057400"/>
            <a:ext cx="1066800" cy="60960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n w="18415" cmpd="sng">
                <a:solidFill>
                  <a:srgbClr val="FFFFFF"/>
                </a:solidFill>
                <a:prstDash val="solid"/>
              </a:ln>
              <a:solidFill>
                <a:prstClr val="white"/>
              </a:solidFill>
              <a:effectLst>
                <a:outerShdw blurRad="63500" dir="3600000" algn="tl" rotWithShape="0">
                  <a:srgbClr val="000000">
                    <a:alpha val="70000"/>
                  </a:srgbClr>
                </a:outerShdw>
              </a:effectLst>
            </a:endParaRPr>
          </a:p>
        </p:txBody>
      </p:sp>
      <p:sp>
        <p:nvSpPr>
          <p:cNvPr id="42" name="Line 40"/>
          <p:cNvSpPr>
            <a:spLocks noChangeShapeType="1"/>
          </p:cNvSpPr>
          <p:nvPr/>
        </p:nvSpPr>
        <p:spPr bwMode="auto">
          <a:xfrm flipH="1">
            <a:off x="2743200" y="4495800"/>
            <a:ext cx="762000" cy="68580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n w="18415" cmpd="sng">
                <a:solidFill>
                  <a:srgbClr val="FFFFFF"/>
                </a:solidFill>
                <a:prstDash val="solid"/>
              </a:ln>
              <a:solidFill>
                <a:prstClr val="white"/>
              </a:solidFill>
              <a:effectLst>
                <a:outerShdw blurRad="63500" dir="3600000" algn="tl" rotWithShape="0">
                  <a:srgbClr val="000000">
                    <a:alpha val="70000"/>
                  </a:srgbClr>
                </a:outerShdw>
              </a:effectLst>
            </a:endParaRPr>
          </a:p>
        </p:txBody>
      </p:sp>
      <p:sp>
        <p:nvSpPr>
          <p:cNvPr id="43" name="Line 41"/>
          <p:cNvSpPr>
            <a:spLocks noChangeShapeType="1"/>
          </p:cNvSpPr>
          <p:nvPr/>
        </p:nvSpPr>
        <p:spPr bwMode="auto">
          <a:xfrm flipH="1">
            <a:off x="1981200" y="3733800"/>
            <a:ext cx="1752600" cy="76200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n w="18415" cmpd="sng">
                <a:solidFill>
                  <a:srgbClr val="FFFFFF"/>
                </a:solidFill>
                <a:prstDash val="solid"/>
              </a:ln>
              <a:solidFill>
                <a:prstClr val="white"/>
              </a:solidFill>
              <a:effectLst>
                <a:outerShdw blurRad="63500" dir="3600000" algn="tl" rotWithShape="0">
                  <a:srgbClr val="000000">
                    <a:alpha val="70000"/>
                  </a:srgbClr>
                </a:outerShdw>
              </a:effectLst>
            </a:endParaRPr>
          </a:p>
        </p:txBody>
      </p:sp>
      <p:sp>
        <p:nvSpPr>
          <p:cNvPr id="44" name="Line 42"/>
          <p:cNvSpPr>
            <a:spLocks noChangeShapeType="1"/>
          </p:cNvSpPr>
          <p:nvPr/>
        </p:nvSpPr>
        <p:spPr bwMode="auto">
          <a:xfrm flipV="1">
            <a:off x="1828800" y="3276600"/>
            <a:ext cx="1828800" cy="38100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n w="18415" cmpd="sng">
                <a:solidFill>
                  <a:srgbClr val="FFFFFF"/>
                </a:solidFill>
                <a:prstDash val="solid"/>
              </a:ln>
              <a:solidFill>
                <a:prstClr val="white"/>
              </a:solidFill>
              <a:effectLst>
                <a:outerShdw blurRad="63500" dir="3600000" algn="tl" rotWithShape="0">
                  <a:srgbClr val="000000">
                    <a:alpha val="70000"/>
                  </a:srgbClr>
                </a:outerShdw>
              </a:effectLst>
            </a:endParaRPr>
          </a:p>
        </p:txBody>
      </p:sp>
      <p:sp>
        <p:nvSpPr>
          <p:cNvPr id="45" name="Line 43"/>
          <p:cNvSpPr>
            <a:spLocks noChangeShapeType="1"/>
          </p:cNvSpPr>
          <p:nvPr/>
        </p:nvSpPr>
        <p:spPr bwMode="auto">
          <a:xfrm>
            <a:off x="2133600" y="2743200"/>
            <a:ext cx="1524000" cy="22860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n w="18415" cmpd="sng">
                <a:solidFill>
                  <a:srgbClr val="FFFFFF"/>
                </a:solidFill>
                <a:prstDash val="solid"/>
              </a:ln>
              <a:solidFill>
                <a:prstClr val="white"/>
              </a:solidFill>
              <a:effectLst>
                <a:outerShdw blurRad="63500" dir="3600000" algn="tl" rotWithShape="0">
                  <a:srgbClr val="000000">
                    <a:alpha val="70000"/>
                  </a:srgbClr>
                </a:outerShdw>
              </a:effectLst>
            </a:endParaRPr>
          </a:p>
        </p:txBody>
      </p:sp>
      <p:sp>
        <p:nvSpPr>
          <p:cNvPr id="46" name="Text Box 44"/>
          <p:cNvSpPr txBox="1">
            <a:spLocks noChangeArrowheads="1"/>
          </p:cNvSpPr>
          <p:nvPr/>
        </p:nvSpPr>
        <p:spPr bwMode="auto">
          <a:xfrm>
            <a:off x="3505200" y="4334470"/>
            <a:ext cx="2362200" cy="92333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spcBef>
                <a:spcPct val="50000"/>
              </a:spcBef>
            </a:pPr>
            <a:r>
              <a:rPr lang="en-US" dirty="0">
                <a:ln w="18415" cmpd="sng">
                  <a:solidFill>
                    <a:srgbClr val="FFFFFF"/>
                  </a:solidFill>
                  <a:prstDash val="solid"/>
                </a:ln>
                <a:solidFill>
                  <a:prstClr val="white"/>
                </a:solidFill>
                <a:effectLst>
                  <a:outerShdw blurRad="63500" dir="3600000" algn="tl" rotWithShape="0">
                    <a:srgbClr val="000000">
                      <a:alpha val="70000"/>
                    </a:srgbClr>
                  </a:outerShdw>
                </a:effectLst>
              </a:rPr>
              <a:t>Each Working Group has a Public &amp; Private Sector Co-Chair</a:t>
            </a:r>
          </a:p>
        </p:txBody>
      </p:sp>
      <p:pic>
        <p:nvPicPr>
          <p:cNvPr id="47" name="Picture 46" descr="PNWER Logo 09.jpg"/>
          <p:cNvPicPr>
            <a:picLocks noChangeAspect="1"/>
          </p:cNvPicPr>
          <p:nvPr/>
        </p:nvPicPr>
        <p:blipFill>
          <a:blip r:embed="rId3" cstate="print"/>
          <a:stretch>
            <a:fillRect/>
          </a:stretch>
        </p:blipFill>
        <p:spPr>
          <a:xfrm>
            <a:off x="6470904" y="129278"/>
            <a:ext cx="2444496" cy="996714"/>
          </a:xfrm>
          <a:prstGeom prst="rect">
            <a:avLst/>
          </a:prstGeom>
        </p:spPr>
      </p:pic>
      <p:pic>
        <p:nvPicPr>
          <p:cNvPr id="48" name="Picture 2"/>
          <p:cNvPicPr>
            <a:picLocks noChangeAspect="1" noChangeArrowheads="1"/>
          </p:cNvPicPr>
          <p:nvPr/>
        </p:nvPicPr>
        <p:blipFill rotWithShape="1">
          <a:blip r:embed="rId4" cstate="print"/>
          <a:srcRect r="39210" b="39681"/>
          <a:stretch/>
        </p:blipFill>
        <p:spPr bwMode="auto">
          <a:xfrm>
            <a:off x="3608543" y="2034107"/>
            <a:ext cx="2155513" cy="2354017"/>
          </a:xfrm>
          <a:prstGeom prst="rect">
            <a:avLst/>
          </a:prstGeom>
          <a:noFill/>
          <a:ln w="9525">
            <a:noFill/>
            <a:miter lim="800000"/>
            <a:headEnd/>
            <a:tailEnd/>
          </a:ln>
        </p:spPr>
      </p:pic>
      <p:sp>
        <p:nvSpPr>
          <p:cNvPr id="3" name="Rectangle 2"/>
          <p:cNvSpPr/>
          <p:nvPr/>
        </p:nvSpPr>
        <p:spPr>
          <a:xfrm>
            <a:off x="381000" y="756660"/>
            <a:ext cx="1667764" cy="369332"/>
          </a:xfrm>
          <a:prstGeom prst="rect">
            <a:avLst/>
          </a:prstGeom>
        </p:spPr>
        <p:txBody>
          <a:bodyPr wrap="none">
            <a:spAutoFit/>
          </a:bodyPr>
          <a:lstStyle/>
          <a:p>
            <a:pPr algn="ctr"/>
            <a:r>
              <a:rPr lang="en-US" dirty="0"/>
              <a:t>www.pnwer.org</a:t>
            </a:r>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mple presenta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blipFill dpi="0" rotWithShape="1">
          <a:blip xmlns:r="http://schemas.openxmlformats.org/officeDocument/2006/relationships" r:embed="rId1"/>
          <a:srcRect/>
          <a:stretch>
            <a:fillRect/>
          </a:stretch>
        </a:blipFill>
        <a:ln w="9525">
          <a:noFill/>
          <a:round/>
          <a:headEnd/>
          <a:tailEnd/>
        </a:ln>
        <a:effectLst/>
      </a:spPr>
      <a:bodyPr/>
      <a:lstStyle>
        <a:defPPr>
          <a:defRPr/>
        </a:defPPr>
      </a:lstStyle>
    </a:spDef>
  </a:objectDefaults>
  <a:extraClrSchemeLst/>
</a:theme>
</file>

<file path=ppt/theme/theme2.xml><?xml version="1.0" encoding="utf-8"?>
<a:theme xmlns:a="http://schemas.openxmlformats.org/drawingml/2006/main" name="1_Sample presenta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blipFill dpi="0" rotWithShape="1">
          <a:blip xmlns:r="http://schemas.openxmlformats.org/officeDocument/2006/relationships" r:embed="rId1"/>
          <a:srcRect/>
          <a:stretch>
            <a:fillRect/>
          </a:stretch>
        </a:blipFill>
        <a:ln w="9525">
          <a:noFill/>
          <a:round/>
          <a:headEnd/>
          <a:tailEnd/>
        </a:ln>
        <a:effectLst/>
      </a:spPr>
      <a:bodyPr/>
      <a:lstStyle>
        <a:defPPr>
          <a:defRPr/>
        </a:defPPr>
      </a:lstStyle>
    </a:spDef>
  </a:objectDefaults>
  <a:extraClrSchemeLst/>
</a:theme>
</file>

<file path=ppt/theme/theme3.xml><?xml version="1.0" encoding="utf-8"?>
<a:theme xmlns:a="http://schemas.openxmlformats.org/drawingml/2006/main" name="2_Sample presenta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blipFill dpi="0" rotWithShape="1">
          <a:blip xmlns:r="http://schemas.openxmlformats.org/officeDocument/2006/relationships" r:embed="rId1"/>
          <a:srcRect/>
          <a:stretch>
            <a:fillRect/>
          </a:stretch>
        </a:blipFill>
        <a:ln w="9525">
          <a:noFill/>
          <a:round/>
          <a:headEnd/>
          <a:tailEnd/>
        </a:ln>
        <a:effectLst/>
      </a:spPr>
      <a:bodyPr/>
      <a:lstStyle>
        <a:defPPr>
          <a:defRPr/>
        </a:defPPr>
      </a:lst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1121</TotalTime>
  <Words>107</Words>
  <Application>Microsoft Office PowerPoint</Application>
  <PresentationFormat>On-screen Show (4:3)</PresentationFormat>
  <Paragraphs>19</Paragraphs>
  <Slides>1</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vt:i4>
      </vt:variant>
    </vt:vector>
  </HeadingPairs>
  <TitlesOfParts>
    <vt:vector size="7" baseType="lpstr">
      <vt:lpstr>Arial</vt:lpstr>
      <vt:lpstr>Calibri</vt:lpstr>
      <vt:lpstr>Wingdings</vt:lpstr>
      <vt:lpstr>Sample presentation slides</vt:lpstr>
      <vt:lpstr>1_Sample presentation slides</vt:lpstr>
      <vt:lpstr>2_Sample presentation slides</vt:lpstr>
      <vt:lpstr>PNWER Working Groups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Intern</dc:creator>
  <cp:lastModifiedBy>Ashley Hause</cp:lastModifiedBy>
  <cp:revision>92</cp:revision>
  <cp:lastPrinted>2012-07-23T22:57:13Z</cp:lastPrinted>
  <dcterms:created xsi:type="dcterms:W3CDTF">2011-06-07T23:50:42Z</dcterms:created>
  <dcterms:modified xsi:type="dcterms:W3CDTF">2013-12-12T19:37:11Z</dcterms:modified>
</cp:coreProperties>
</file>