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61" r:id="rId2"/>
  </p:sldMasterIdLst>
  <p:notesMasterIdLst>
    <p:notesMasterId r:id="rId35"/>
  </p:notesMasterIdLst>
  <p:handoutMasterIdLst>
    <p:handoutMasterId r:id="rId36"/>
  </p:handoutMasterIdLst>
  <p:sldIdLst>
    <p:sldId id="281" r:id="rId3"/>
    <p:sldId id="290" r:id="rId4"/>
    <p:sldId id="456" r:id="rId5"/>
    <p:sldId id="326" r:id="rId6"/>
    <p:sldId id="429" r:id="rId7"/>
    <p:sldId id="430" r:id="rId8"/>
    <p:sldId id="431" r:id="rId9"/>
    <p:sldId id="328" r:id="rId10"/>
    <p:sldId id="457" r:id="rId11"/>
    <p:sldId id="458" r:id="rId12"/>
    <p:sldId id="459" r:id="rId13"/>
    <p:sldId id="460" r:id="rId14"/>
    <p:sldId id="461" r:id="rId15"/>
    <p:sldId id="462" r:id="rId16"/>
    <p:sldId id="325" r:id="rId17"/>
    <p:sldId id="467" r:id="rId18"/>
    <p:sldId id="468" r:id="rId19"/>
    <p:sldId id="469" r:id="rId20"/>
    <p:sldId id="470" r:id="rId21"/>
    <p:sldId id="482" r:id="rId22"/>
    <p:sldId id="475" r:id="rId23"/>
    <p:sldId id="476" r:id="rId24"/>
    <p:sldId id="324" r:id="rId25"/>
    <p:sldId id="299" r:id="rId26"/>
    <p:sldId id="302" r:id="rId27"/>
    <p:sldId id="464" r:id="rId28"/>
    <p:sldId id="465" r:id="rId29"/>
    <p:sldId id="466" r:id="rId30"/>
    <p:sldId id="338" r:id="rId31"/>
    <p:sldId id="479" r:id="rId32"/>
    <p:sldId id="481" r:id="rId33"/>
    <p:sldId id="478" r:id="rId34"/>
  </p:sldIdLst>
  <p:sldSz cx="9144000" cy="6858000" type="screen4x3"/>
  <p:notesSz cx="9223375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83" d="100"/>
          <a:sy n="83" d="100"/>
        </p:scale>
        <p:origin x="102" y="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2208"/>
        <p:guide pos="29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96796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4445" y="0"/>
            <a:ext cx="3996796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1DBCA1-2619-4151-8DA3-8E82BCAA9404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3996796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4445" y="6658664"/>
            <a:ext cx="3996796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279E7A-05ED-4726-9AA5-52E9577D7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32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96796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4445" y="0"/>
            <a:ext cx="3996796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EF4C44B-A6F1-473E-84A5-5FC10884947A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908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2338" y="3329940"/>
            <a:ext cx="737870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3996796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4445" y="6658664"/>
            <a:ext cx="3996796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C4D2AF5-F451-4005-A0A0-B0B8B5CDE4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69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2AF5-F451-4005-A0A0-B0B8B5CDE4FB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0417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b="1" dirty="0"/>
              <a:t>Computer services (increasingly on the cloud, </a:t>
            </a:r>
            <a:r>
              <a:rPr lang="en-US" sz="1400" b="1" dirty="0" err="1"/>
              <a:t>IoT</a:t>
            </a:r>
            <a:r>
              <a:rPr lang="en-US" sz="1400" b="1" dirty="0"/>
              <a:t>, and Big Data)  benefit from</a:t>
            </a:r>
            <a:r>
              <a:rPr lang="en-US" sz="1400" b="1" baseline="0" dirty="0"/>
              <a:t> </a:t>
            </a:r>
            <a:r>
              <a:rPr lang="en-US" sz="1400" b="1" dirty="0"/>
              <a:t>TPP provisions: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Core provisions: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en-US" i="1" dirty="0"/>
              <a:t>Cross-border data and information flows</a:t>
            </a:r>
            <a:r>
              <a:rPr lang="en-US" dirty="0"/>
              <a:t>: Ensures that firms and individuals can transmit data, including personal information, freely across borders (unless there is a legitimate public policy objective) 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en-US" i="1" dirty="0"/>
              <a:t>Data and server localization measures</a:t>
            </a:r>
            <a:r>
              <a:rPr lang="en-US" dirty="0"/>
              <a:t>: Prohibits governments from requiring businesses to set up computing and/or data storage facilities within their borders as a condition for doing business (subject to public interest regulations) </a:t>
            </a:r>
            <a:r>
              <a:rPr lang="en-US" i="1" dirty="0"/>
              <a:t> </a:t>
            </a:r>
            <a:endParaRPr lang="en-US" dirty="0"/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E-COMMERCE CHAPTER REMOVES ALMOST ALL SIGNIFICANT BARRIERS TO TRADE AND INVESTMENT.  FREE AND FULL TRANSFER OF DATA AND INFORMATION, LIKELY RESULTING IN </a:t>
            </a:r>
            <a:r>
              <a:rPr lang="en-US" sz="1200" b="1" kern="1200" dirty="0">
                <a:solidFill>
                  <a:schemeClr val="tx1"/>
                </a:solidFill>
                <a:effectLst/>
              </a:rPr>
              <a:t>STRONGER U.S. </a:t>
            </a:r>
            <a:r>
              <a:rPr lang="en-US" b="1" dirty="0"/>
              <a:t>EXPORT GROWTH IN COMPUTER SERVICES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the most significant gains to Japan, Vietnam, and Malaysia</a:t>
            </a:r>
          </a:p>
          <a:p>
            <a:r>
              <a:rPr lang="en-US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 </a:t>
            </a:r>
            <a:r>
              <a:rPr lang="en-US" b="1" i="1" dirty="0"/>
              <a:t>Japan: </a:t>
            </a:r>
            <a:r>
              <a:rPr lang="en-US" i="1" dirty="0"/>
              <a:t>commitments would improve relative to its GATS commitments, e.g., it could not allow discriminatory  measures for new, unrecognized, or technically unfeasible services. 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Both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Vietnam and Malaysia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have: 1) traditionally provided preferential treatment for domestic providers in government procurement, 2) had a lack of transparency in government decisions-making and procedures, and, 3) investment measures that may disadvantage U.S. firms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b="1" i="1" dirty="0"/>
              <a:t>T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wo-year period permitting barriers to cross-border data flows, localization, and discrimination. Vietnam: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imposes barriers to encrypted software.</a:t>
            </a:r>
          </a:p>
          <a:p>
            <a:pPr marL="171450" indent="-171450">
              <a:buFontTx/>
              <a:buChar char="-"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2AF5-F451-4005-A0A0-B0B8B5CDE4F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8087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u="sng" dirty="0"/>
              <a:t>Telecommunications services</a:t>
            </a:r>
            <a:r>
              <a:rPr lang="en-US" sz="1400" b="1" dirty="0"/>
              <a:t>: </a:t>
            </a:r>
            <a:r>
              <a:rPr lang="en-US" b="1" i="1" dirty="0"/>
              <a:t>Significant liberalization comes from E-commerce provisions. </a:t>
            </a:r>
            <a:r>
              <a:rPr lang="en-US" i="1" dirty="0"/>
              <a:t>E-commerce dataflow provisions are KEY, given growth of software defined networks and cloud computing, </a:t>
            </a:r>
            <a:r>
              <a:rPr lang="en-US" b="1" i="1" dirty="0"/>
              <a:t>TPP brings a better investment climate.   </a:t>
            </a:r>
            <a:r>
              <a:rPr lang="en-US" i="1" dirty="0"/>
              <a:t>Independent regulators. </a:t>
            </a:r>
            <a:r>
              <a:rPr lang="en-US" b="1" i="1" dirty="0"/>
              <a:t>Market opportunity is for business services, driven by int’l expansion of MNC customers.  </a:t>
            </a:r>
            <a:r>
              <a:rPr lang="en-US" i="1" dirty="0"/>
              <a:t>Negative list very helpful  here, given high levels of innovation in tech and services offered. </a:t>
            </a:r>
            <a:r>
              <a:rPr lang="en-US" b="1" i="1" dirty="0"/>
              <a:t>US telecom carriers are unlikely to enter into  the highly competitive retail markets </a:t>
            </a:r>
            <a:r>
              <a:rPr lang="en-US" i="1" dirty="0"/>
              <a:t>of most TPP partners; also, Brunei, Canada, and Vietnam maintain foreign equity caps; TPP telecom chapter is the same as FTAs in place.</a:t>
            </a:r>
          </a:p>
          <a:p>
            <a:pPr>
              <a:defRPr/>
            </a:pPr>
            <a:r>
              <a:rPr lang="en-US" sz="1400" b="1" u="sng" dirty="0"/>
              <a:t>Audiovisual services</a:t>
            </a:r>
            <a:r>
              <a:rPr lang="en-US" b="1" dirty="0"/>
              <a:t>: </a:t>
            </a:r>
            <a:r>
              <a:rPr lang="en-US" i="1" dirty="0"/>
              <a:t>most </a:t>
            </a:r>
            <a:r>
              <a:rPr lang="en-US" b="1" i="1" dirty="0"/>
              <a:t>local content quotas reduced </a:t>
            </a:r>
            <a:r>
              <a:rPr lang="en-US" i="1" dirty="0"/>
              <a:t>or frozen; broadcasting and film </a:t>
            </a:r>
            <a:r>
              <a:rPr lang="en-US" b="1" i="1" dirty="0"/>
              <a:t>foreign ownership limits liberalized</a:t>
            </a:r>
            <a:r>
              <a:rPr lang="en-US" i="1" dirty="0"/>
              <a:t>; </a:t>
            </a:r>
            <a:r>
              <a:rPr lang="en-US" b="1" i="1" dirty="0"/>
              <a:t>copyright protections strengthened</a:t>
            </a:r>
            <a:r>
              <a:rPr lang="en-US" i="1" dirty="0"/>
              <a:t>. Canada and Japan gave commitments to relax limits </a:t>
            </a:r>
            <a:r>
              <a:rPr lang="en-US" b="1" i="1" dirty="0"/>
              <a:t>on online content (Canada</a:t>
            </a:r>
            <a:r>
              <a:rPr lang="en-US" i="1" dirty="0"/>
              <a:t>) and </a:t>
            </a:r>
            <a:r>
              <a:rPr lang="en-US" b="1" i="1" dirty="0"/>
              <a:t>on-demand TV (Japan</a:t>
            </a:r>
            <a:r>
              <a:rPr lang="en-US" i="1" dirty="0"/>
              <a:t>). broadcast and cable television remain subject to restrictions on ownership and cultural reservations (Vietnam). </a:t>
            </a:r>
          </a:p>
          <a:p>
            <a:pPr>
              <a:defRPr/>
            </a:pPr>
            <a:r>
              <a:rPr lang="en-US" sz="1400" b="1" u="sng" dirty="0"/>
              <a:t>Retail:  </a:t>
            </a:r>
            <a:r>
              <a:rPr lang="en-US" i="1" dirty="0"/>
              <a:t>Tariff eliminations on goods </a:t>
            </a:r>
            <a:r>
              <a:rPr lang="en-US" b="1" i="1" dirty="0"/>
              <a:t>lowers supply chain costs</a:t>
            </a:r>
            <a:r>
              <a:rPr lang="en-US" i="1" dirty="0"/>
              <a:t> for U. S. retailers. Both into US market and into TPP markets. e-commerce provisions would likely assist U.S. </a:t>
            </a:r>
            <a:r>
              <a:rPr lang="en-US" b="1" i="1" dirty="0"/>
              <a:t>online retailers and suppliers, including SMEs </a:t>
            </a:r>
            <a:r>
              <a:rPr lang="en-US" i="1" dirty="0"/>
              <a:t>and microenterprises . </a:t>
            </a:r>
            <a:r>
              <a:rPr lang="en-US" b="1" i="1" dirty="0"/>
              <a:t>Stronger investment laws</a:t>
            </a:r>
            <a:r>
              <a:rPr lang="en-US" i="1" dirty="0"/>
              <a:t>: Vietnam would eliminate an economic needs test after 5 years for foreign retail stores of over 500 square meters.</a:t>
            </a:r>
          </a:p>
          <a:p>
            <a:r>
              <a:rPr lang="en-US" sz="1400" b="1" u="sng" dirty="0"/>
              <a:t>Express Delivery: </a:t>
            </a:r>
            <a:r>
              <a:rPr lang="en-US" i="1" dirty="0"/>
              <a:t>Stronger disciplines on competition between express delivery firms and </a:t>
            </a:r>
            <a:r>
              <a:rPr lang="en-US" b="1" i="1" dirty="0"/>
              <a:t>postal monopolies</a:t>
            </a:r>
            <a:r>
              <a:rPr lang="en-US" i="1" dirty="0"/>
              <a:t>. </a:t>
            </a:r>
            <a:r>
              <a:rPr lang="en-US" b="1" i="1" dirty="0"/>
              <a:t>Stronger merchandise trade flows</a:t>
            </a:r>
            <a:r>
              <a:rPr lang="en-US" i="1" dirty="0"/>
              <a:t>.   </a:t>
            </a:r>
            <a:r>
              <a:rPr lang="en-US" b="1" i="1" dirty="0"/>
              <a:t>E-Commerce encouraged by TPP</a:t>
            </a:r>
            <a:r>
              <a:rPr lang="en-US" i="1" dirty="0"/>
              <a:t>, which will increase Express delivery business.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2AF5-F451-4005-A0A0-B0B8B5CDE4F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8087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The biggest source of liberalization is the fact that </a:t>
            </a:r>
            <a:r>
              <a:rPr lang="en-US" b="1" dirty="0"/>
              <a:t>new FTA partners are now joining a Negative List agreement.</a:t>
            </a:r>
          </a:p>
          <a:p>
            <a:r>
              <a:rPr lang="en-US" dirty="0"/>
              <a:t>2. </a:t>
            </a:r>
            <a:r>
              <a:rPr lang="en-US" b="1" dirty="0"/>
              <a:t>E-commerce provisions are the 3</a:t>
            </a:r>
            <a:r>
              <a:rPr lang="en-US" b="1" baseline="30000" dirty="0"/>
              <a:t>rd</a:t>
            </a:r>
            <a:r>
              <a:rPr lang="en-US" b="1" dirty="0"/>
              <a:t> key element of TPP for services</a:t>
            </a:r>
          </a:p>
          <a:p>
            <a:endParaRPr lang="en-US" dirty="0"/>
          </a:p>
          <a:p>
            <a:r>
              <a:rPr lang="en-US" dirty="0"/>
              <a:t>3. </a:t>
            </a:r>
            <a:r>
              <a:rPr lang="en-US" b="1" dirty="0"/>
              <a:t>CBTS: some TPP partners have reduced the NCMs </a:t>
            </a:r>
            <a:r>
              <a:rPr lang="en-US" dirty="0"/>
              <a:t>they have previously taken, either in FTAs with the US or in GATS commitments .  Licensing and nationality </a:t>
            </a:r>
            <a:r>
              <a:rPr lang="en-US" dirty="0" err="1"/>
              <a:t>reqs</a:t>
            </a:r>
            <a:r>
              <a:rPr lang="en-US" dirty="0"/>
              <a:t>.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Sectors where NCMs have been reduced:       -Professional services,</a:t>
            </a:r>
          </a:p>
          <a:p>
            <a:pPr lvl="0"/>
            <a:r>
              <a:rPr lang="en-US" b="1" dirty="0"/>
              <a:t>Malaysia’s </a:t>
            </a:r>
            <a:r>
              <a:rPr lang="en-US" dirty="0"/>
              <a:t>TPP commitments represent liberalization relative to the World Bank STRI score for </a:t>
            </a:r>
            <a:r>
              <a:rPr lang="en-US" b="1" dirty="0"/>
              <a:t>auditing</a:t>
            </a:r>
            <a:r>
              <a:rPr lang="en-US" dirty="0"/>
              <a:t>. Under TPP, Malaysia does not have any NCMs in this area, where the STRI score for cross-border trade in auditing was “100,”  indicating cross-border provision of auditing services is not allowed.  </a:t>
            </a:r>
          </a:p>
          <a:p>
            <a:pPr lvl="0"/>
            <a:r>
              <a:rPr lang="en-US" b="1" dirty="0"/>
              <a:t>Singapore’s </a:t>
            </a:r>
            <a:r>
              <a:rPr lang="en-US" dirty="0"/>
              <a:t>TPP commitments represent liberalization relative to the U.S.-Singapore agreement for </a:t>
            </a:r>
            <a:r>
              <a:rPr lang="en-US" b="1" dirty="0"/>
              <a:t>auditing </a:t>
            </a:r>
            <a:r>
              <a:rPr lang="en-US" dirty="0"/>
              <a:t>services. Under TPP, Singapore does not have any NCMs in this area, where previous restrictions related to registration and residency. [U.S.-Singapore FTA, Annex 8A, 9.]</a:t>
            </a:r>
          </a:p>
          <a:p>
            <a:pPr lvl="0"/>
            <a:r>
              <a:rPr lang="en-US" b="1" dirty="0"/>
              <a:t>Mexico-</a:t>
            </a:r>
            <a:r>
              <a:rPr lang="en-US" dirty="0"/>
              <a:t>There are no NCMs in TPP for </a:t>
            </a:r>
            <a:r>
              <a:rPr lang="en-US" b="1" dirty="0"/>
              <a:t>auditing </a:t>
            </a:r>
            <a:r>
              <a:rPr lang="en-US" dirty="0"/>
              <a:t>services, while under NAFTA Mexico’s restrictions in this area were phased out and only a local address requirement remained. [NAFTA, Annex 1, I-M-47].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The Commission model includes these  3 factors in its estimate of trade costs for services sectors.   AVEs down by 1/3 for new TPP partners.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2AF5-F451-4005-A0A0-B0B8B5CDE4F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086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The biggest source of liberalization is the fact that </a:t>
            </a:r>
            <a:r>
              <a:rPr lang="en-US" b="1" dirty="0"/>
              <a:t>new FTA partners are now joining a Negative List agreement.</a:t>
            </a:r>
          </a:p>
          <a:p>
            <a:r>
              <a:rPr lang="en-US" dirty="0"/>
              <a:t>2. </a:t>
            </a:r>
            <a:r>
              <a:rPr lang="en-US" b="1" dirty="0"/>
              <a:t>E-commerce provisions are the 3</a:t>
            </a:r>
            <a:r>
              <a:rPr lang="en-US" b="1" baseline="30000" dirty="0"/>
              <a:t>rd</a:t>
            </a:r>
            <a:r>
              <a:rPr lang="en-US" b="1" dirty="0"/>
              <a:t> key element of TPP for services</a:t>
            </a:r>
          </a:p>
          <a:p>
            <a:endParaRPr lang="en-US" dirty="0"/>
          </a:p>
          <a:p>
            <a:r>
              <a:rPr lang="en-US" dirty="0"/>
              <a:t>3. </a:t>
            </a:r>
            <a:r>
              <a:rPr lang="en-US" b="1" dirty="0"/>
              <a:t>CBTS: some TPP partners have reduced the NCMs </a:t>
            </a:r>
            <a:r>
              <a:rPr lang="en-US" dirty="0"/>
              <a:t>they have previously taken, either in FTAs with the US or in GATS commitments .  Licensing and nationality </a:t>
            </a:r>
            <a:r>
              <a:rPr lang="en-US" dirty="0" err="1"/>
              <a:t>reqs</a:t>
            </a:r>
            <a:r>
              <a:rPr lang="en-US" dirty="0"/>
              <a:t>.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Sectors where NCMs have been reduced:       -Professional services,</a:t>
            </a:r>
          </a:p>
          <a:p>
            <a:pPr lvl="0"/>
            <a:r>
              <a:rPr lang="en-US" b="1" dirty="0"/>
              <a:t>Malaysia’s </a:t>
            </a:r>
            <a:r>
              <a:rPr lang="en-US" dirty="0"/>
              <a:t>TPP commitments represent liberalization relative to the World Bank STRI score for </a:t>
            </a:r>
            <a:r>
              <a:rPr lang="en-US" b="1" dirty="0"/>
              <a:t>auditing</a:t>
            </a:r>
            <a:r>
              <a:rPr lang="en-US" dirty="0"/>
              <a:t>. Under TPP, Malaysia does not have any NCMs in this area, where the STRI score for cross-border trade in auditing was “100,”  indicating cross-border provision of auditing services is not allowed.  </a:t>
            </a:r>
          </a:p>
          <a:p>
            <a:pPr lvl="0"/>
            <a:r>
              <a:rPr lang="en-US" b="1" dirty="0"/>
              <a:t>Singapore’s </a:t>
            </a:r>
            <a:r>
              <a:rPr lang="en-US" dirty="0"/>
              <a:t>TPP commitments represent liberalization relative to the U.S.-Singapore agreement for </a:t>
            </a:r>
            <a:r>
              <a:rPr lang="en-US" b="1" dirty="0"/>
              <a:t>auditing </a:t>
            </a:r>
            <a:r>
              <a:rPr lang="en-US" dirty="0"/>
              <a:t>services. Under TPP, Singapore does not have any NCMs in this area, where previous restrictions related to registration and residency. [U.S.-Singapore FTA, Annex 8A, 9.]</a:t>
            </a:r>
          </a:p>
          <a:p>
            <a:pPr lvl="0"/>
            <a:r>
              <a:rPr lang="en-US" b="1" dirty="0"/>
              <a:t>Mexico-</a:t>
            </a:r>
            <a:r>
              <a:rPr lang="en-US" dirty="0"/>
              <a:t>There are no NCMs in TPP for </a:t>
            </a:r>
            <a:r>
              <a:rPr lang="en-US" b="1" dirty="0"/>
              <a:t>auditing </a:t>
            </a:r>
            <a:r>
              <a:rPr lang="en-US" dirty="0"/>
              <a:t>services, while under NAFTA Mexico’s restrictions in this area were phased out and only a local address requirement remained. [NAFTA, Annex 1, I-M-47].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The Commission model includes these  3 factors in its estimate of trade costs for services sectors.   AVEs down by 1/3 for new TPP partners.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2AF5-F451-4005-A0A0-B0B8B5CDE4F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086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2AF5-F451-4005-A0A0-B0B8B5CDE4F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563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2AF5-F451-4005-A0A0-B0B8B5CDE4F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738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VT:</a:t>
            </a:r>
            <a:r>
              <a:rPr lang="en-US" baseline="0" dirty="0"/>
              <a:t> 3 years</a:t>
            </a:r>
          </a:p>
          <a:p>
            <a:r>
              <a:rPr lang="en-US" baseline="0" dirty="0"/>
              <a:t>Malaysia: 4 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2AF5-F451-4005-A0A0-B0B8B5CDE4F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691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ITAC-15 members in the copyright space endorse the Chapter as a whole and commend the negotiators’ navigation of complicated waters</a:t>
            </a:r>
          </a:p>
          <a:p>
            <a:pPr lvl="1"/>
            <a:r>
              <a:rPr lang="en-US" dirty="0"/>
              <a:t>ITAC-8 members: the Chapter reflects a careful balance of IPR interests, specifically with regard to coverage, trade secrets, copyright, and remedies.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2AF5-F451-4005-A0A0-B0B8B5CDE4F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879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1. The biggest source of liberalization is the fact that </a:t>
            </a:r>
            <a:r>
              <a:rPr lang="en-US" b="1" dirty="0"/>
              <a:t>new FTA partners are now joining a Negative List agreement.</a:t>
            </a:r>
          </a:p>
          <a:p>
            <a:endParaRPr lang="en-US" dirty="0"/>
          </a:p>
          <a:p>
            <a:r>
              <a:rPr lang="en-US" dirty="0"/>
              <a:t>2. </a:t>
            </a:r>
            <a:r>
              <a:rPr lang="en-US" b="1" dirty="0"/>
              <a:t>CBTS: some TPP partners have reduced the NCMs </a:t>
            </a:r>
            <a:r>
              <a:rPr lang="en-US" dirty="0"/>
              <a:t>they have previously taken, either in FTAs with the US or in GATS commitments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Sectors where NCMs have been reduced:</a:t>
            </a:r>
          </a:p>
          <a:p>
            <a:pPr>
              <a:defRPr/>
            </a:pPr>
            <a:r>
              <a:rPr lang="en-US" dirty="0"/>
              <a:t>-Professional services,</a:t>
            </a:r>
          </a:p>
          <a:p>
            <a:pPr>
              <a:defRPr/>
            </a:pPr>
            <a:r>
              <a:rPr lang="en-US" dirty="0"/>
              <a:t>-Audiovisual services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3. </a:t>
            </a:r>
            <a:r>
              <a:rPr lang="en-US" b="1" dirty="0"/>
              <a:t>E-commerce provisions are the 3</a:t>
            </a:r>
            <a:r>
              <a:rPr lang="en-US" b="1" baseline="30000" dirty="0"/>
              <a:t>rd</a:t>
            </a:r>
            <a:r>
              <a:rPr lang="en-US" b="1" dirty="0"/>
              <a:t> key element of TPP for services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The Commission model includes these  3 factors in its estimate of trade costs for services sectors.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2AF5-F451-4005-A0A0-B0B8B5CDE4F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08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2AF5-F451-4005-A0A0-B0B8B5CDE4FB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041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2AF5-F451-4005-A0A0-B0B8B5CDE4FB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041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2AF5-F451-4005-A0A0-B0B8B5CDE4FB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041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2AF5-F451-4005-A0A0-B0B8B5CDE4FB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041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2AF5-F451-4005-A0A0-B0B8B5CDE4FB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041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Preamble:  </a:t>
            </a:r>
            <a:r>
              <a:rPr lang="en-US" b="1" dirty="0"/>
              <a:t>Turning to the part of the economy where trade barriers are NTMs rather than tariffs and TRQs…</a:t>
            </a:r>
          </a:p>
          <a:p>
            <a:endParaRPr lang="en-US" dirty="0"/>
          </a:p>
          <a:p>
            <a:r>
              <a:rPr lang="en-US" b="1" dirty="0"/>
              <a:t>NTMs</a:t>
            </a:r>
            <a:r>
              <a:rPr lang="en-US" dirty="0"/>
              <a:t> can affect both </a:t>
            </a:r>
            <a:r>
              <a:rPr lang="en-US" b="1" dirty="0"/>
              <a:t>commercial presence </a:t>
            </a:r>
            <a:r>
              <a:rPr lang="en-US" dirty="0"/>
              <a:t>(about 2/3 of services trade, but not the net exports shown in our model outputs) </a:t>
            </a:r>
            <a:r>
              <a:rPr lang="en-US" b="1" dirty="0"/>
              <a:t>and CBTS </a:t>
            </a:r>
            <a:r>
              <a:rPr lang="en-US" dirty="0"/>
              <a:t>(about 1/3 of services trade, and net exports in our model outputs)</a:t>
            </a:r>
          </a:p>
          <a:p>
            <a:endParaRPr lang="en-US" dirty="0"/>
          </a:p>
          <a:p>
            <a:r>
              <a:rPr lang="en-US" b="1" dirty="0"/>
              <a:t>TPP addresses Services in 5-plus chapters. </a:t>
            </a:r>
            <a:r>
              <a:rPr lang="en-US" dirty="0"/>
              <a:t>Also affected by provisions in other horizontal chapters such as </a:t>
            </a:r>
            <a:r>
              <a:rPr lang="en-US" b="1" dirty="0"/>
              <a:t>IP, SOEs, and Regulatory Coherence.</a:t>
            </a:r>
          </a:p>
          <a:p>
            <a:endParaRPr lang="en-US" dirty="0"/>
          </a:p>
          <a:p>
            <a:r>
              <a:rPr lang="en-US" b="1" dirty="0"/>
              <a:t>Telecommunications services: </a:t>
            </a:r>
            <a:r>
              <a:rPr lang="en-US" dirty="0"/>
              <a:t>liberalization comes from E-commerce provisions</a:t>
            </a:r>
          </a:p>
          <a:p>
            <a:r>
              <a:rPr lang="en-US" dirty="0"/>
              <a:t>US telecom carriers are unlikely to enter into  the highly competitive retail markets of most TPP partners; also, Brunei, Canada, and Vietnam maintain foreign equity caps; also, Australia, Chile, Peru, and Singapore:  TPP telecom chapter is the same as FTAs in place.</a:t>
            </a:r>
          </a:p>
          <a:p>
            <a:r>
              <a:rPr lang="en-US" dirty="0"/>
              <a:t>Market opportunity is for business services, driven by int’l expansion of MNC customers.  Negative list very helpful  here, given high levels of innovation in tech and services offered.</a:t>
            </a:r>
          </a:p>
          <a:p>
            <a:r>
              <a:rPr lang="en-US" dirty="0"/>
              <a:t>E-commerce dataflow provisions are KEY, given growth of software defined networks and cloud computing, which rely on cross-border data-flows and freedom to choose the location of IT facilities.</a:t>
            </a:r>
          </a:p>
          <a:p>
            <a:r>
              <a:rPr lang="en-US" dirty="0"/>
              <a:t>And better investment climate. </a:t>
            </a:r>
          </a:p>
          <a:p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2AF5-F451-4005-A0A0-B0B8B5CDE4F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086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i="0" dirty="0"/>
              <a:t>Two new digital provisions in a U.S. trade agreement:</a:t>
            </a:r>
            <a:endParaRPr lang="en-US" sz="1200" b="1" i="1" dirty="0"/>
          </a:p>
          <a:p>
            <a:pPr lvl="0"/>
            <a:endParaRPr lang="en-US" sz="1200" b="1" i="1" dirty="0"/>
          </a:p>
          <a:p>
            <a:pPr lvl="0"/>
            <a:r>
              <a:rPr lang="en-US" sz="1200" b="1" i="0" dirty="0"/>
              <a:t>Ensure Cross-border data and information flows </a:t>
            </a:r>
            <a:r>
              <a:rPr lang="en-US" sz="1200" dirty="0"/>
              <a:t>(Article 14.11): ensures that firms and individuals can transmit data freely across borders, unless there is a legitimate public policy reason</a:t>
            </a:r>
            <a:r>
              <a:rPr lang="en-US" sz="1200" baseline="0" dirty="0"/>
              <a:t> for restricting data flows (national security, health, public morals. </a:t>
            </a:r>
            <a:r>
              <a:rPr lang="en-US" sz="1200" baseline="0" dirty="0" err="1"/>
              <a:t>etc</a:t>
            </a:r>
            <a:r>
              <a:rPr lang="en-US" sz="1200" baseline="0" dirty="0"/>
              <a:t>)</a:t>
            </a:r>
            <a:r>
              <a:rPr lang="en-US" sz="1200" dirty="0"/>
              <a:t>. </a:t>
            </a:r>
          </a:p>
          <a:p>
            <a:endParaRPr lang="en-US" sz="1200" b="1" i="1" dirty="0"/>
          </a:p>
          <a:p>
            <a:r>
              <a:rPr lang="en-US" sz="1200" b="1" i="0" dirty="0"/>
              <a:t>Prohibition of</a:t>
            </a:r>
            <a:r>
              <a:rPr lang="en-US" sz="1200" b="1" i="0" baseline="0" dirty="0"/>
              <a:t> </a:t>
            </a:r>
            <a:r>
              <a:rPr lang="en-US" sz="1200" b="1" i="0" dirty="0"/>
              <a:t>Data</a:t>
            </a:r>
            <a:r>
              <a:rPr lang="en-US" sz="1200" b="1" i="0" baseline="0" dirty="0"/>
              <a:t> and </a:t>
            </a:r>
            <a:r>
              <a:rPr lang="en-US" sz="1200" b="1" i="0" dirty="0"/>
              <a:t>server localization measures </a:t>
            </a:r>
            <a:r>
              <a:rPr lang="en-US" sz="1200" dirty="0"/>
              <a:t>(Article 14.13): prohibits governments from forcing businesses to set up computing and/or data storage facilities within their borders, again subject to public interest regulations.</a:t>
            </a:r>
          </a:p>
          <a:p>
            <a:endParaRPr lang="en-US" sz="1200" dirty="0"/>
          </a:p>
          <a:p>
            <a:r>
              <a:rPr lang="en-US" b="1" i="0" dirty="0"/>
              <a:t>Other key provisions </a:t>
            </a:r>
            <a:r>
              <a:rPr lang="en-US" b="1" i="1" dirty="0"/>
              <a:t>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Prohibits customs duties on digital products.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Provides for personal privacy and online consumer protection.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Promote electronic authentication and signatures, and paperless trading.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Bars forced disclosure of software code.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Commit signatories to cooperate on cybersecurity.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Promotes cooperation among TPP Parties to assist SMEs and other businesses to overcome obstacles to e-commerce.</a:t>
            </a:r>
          </a:p>
          <a:p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2AF5-F451-4005-A0A0-B0B8B5CDE4F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08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b="1" dirty="0"/>
              <a:t>Internet companies and computer services (increasingly on the cloud, </a:t>
            </a:r>
            <a:r>
              <a:rPr lang="en-US" sz="1400" b="1" dirty="0" err="1"/>
              <a:t>IoT</a:t>
            </a:r>
            <a:r>
              <a:rPr lang="en-US" sz="1400" b="1" dirty="0"/>
              <a:t>, and Big Data)  benefit from</a:t>
            </a:r>
            <a:r>
              <a:rPr lang="en-US" sz="1400" b="1" baseline="0" dirty="0"/>
              <a:t> </a:t>
            </a:r>
            <a:r>
              <a:rPr lang="en-US" sz="1400" b="1" dirty="0"/>
              <a:t>TPP provisions:</a:t>
            </a:r>
            <a:endParaRPr lang="en-US" sz="1200" dirty="0"/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-U.S. import increases would be slight because the United States is already generally open to foreign firms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2AF5-F451-4005-A0A0-B0B8B5CDE4F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808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229C7-B402-489F-A2BC-93E4EDCAF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8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9E0C2-5E95-4E12-BC84-BEDCD111C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80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30275"/>
            <a:ext cx="2057400" cy="4883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30275"/>
            <a:ext cx="6019800" cy="48831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A638A-4F92-419C-8DDA-A38AEFDFF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35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6982-972F-42BB-BDBF-18D2015E3981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C3B9-0407-43E0-9216-70AC5833A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89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6982-972F-42BB-BDBF-18D2015E3981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C3B9-0407-43E0-9216-70AC5833A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39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6982-972F-42BB-BDBF-18D2015E3981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C3B9-0407-43E0-9216-70AC5833A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31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6982-972F-42BB-BDBF-18D2015E3981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C3B9-0407-43E0-9216-70AC5833A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33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6982-972F-42BB-BDBF-18D2015E3981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C3B9-0407-43E0-9216-70AC5833A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52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6982-972F-42BB-BDBF-18D2015E3981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C3B9-0407-43E0-9216-70AC5833A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77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6982-972F-42BB-BDBF-18D2015E3981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C3B9-0407-43E0-9216-70AC5833A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531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6982-972F-42BB-BDBF-18D2015E3981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C3B9-0407-43E0-9216-70AC5833A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6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1E854-46D0-4415-A4CA-D9E66C40E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359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6982-972F-42BB-BDBF-18D2015E3981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C3B9-0407-43E0-9216-70AC5833A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019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6982-972F-42BB-BDBF-18D2015E3981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C3B9-0407-43E0-9216-70AC5833A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01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6982-972F-42BB-BDBF-18D2015E3981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C3B9-0407-43E0-9216-70AC5833A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65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2E333-31D3-4258-881A-446D15DC7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2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55838"/>
            <a:ext cx="4038600" cy="3557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55838"/>
            <a:ext cx="4038600" cy="3557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E92B2-B9A5-477B-ABDE-1335B3774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55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64333-DAB4-4AEB-8FD7-B7A27C31D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97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B82E1-120F-4C4F-960B-C86186EFA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8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A9574-810B-4D62-BBFF-087E80B12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3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B7B29-0FF1-4692-9B2C-0356E37F3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04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7DEED-C239-494A-8189-DCD960854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55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BEBEB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30275"/>
            <a:ext cx="8229600" cy="89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55838"/>
            <a:ext cx="8229600" cy="355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2762D72-BF4C-43D6-B951-5A592972A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0" y="0"/>
          <a:ext cx="914400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3" name="Bitmap Image" r:id="rId14" imgW="7238095" imgH="704948" progId="PBrush">
                  <p:embed/>
                </p:oleObj>
              </mc:Choice>
              <mc:Fallback>
                <p:oleObj name="Bitmap Image" r:id="rId14" imgW="7238095" imgH="704948" progId="PBrush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06982-972F-42BB-BDBF-18D2015E3981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1C3B9-0407-43E0-9216-70AC5833A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3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8001000" cy="1470025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</a:rPr>
              <a:t>Trans-Pacific Partnership Agreement: Likely Impact on the U.S. Economy and on Specific Industry Sectors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114300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June 14, 2016</a:t>
            </a:r>
          </a:p>
        </p:txBody>
      </p:sp>
    </p:spTree>
    <p:extLst>
      <p:ext uri="{BB962C8B-B14F-4D97-AF65-F5344CB8AC3E}">
        <p14:creationId xmlns:p14="http://schemas.microsoft.com/office/powerpoint/2010/main" val="3777436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212" y="1622286"/>
            <a:ext cx="8534400" cy="50071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dirty="0">
                <a:latin typeface="Calibri" panose="020F0502020204030204" pitchFamily="34" charset="0"/>
              </a:rPr>
              <a:t>Q: Why does the model suggest a negative impact?</a:t>
            </a:r>
            <a:endParaRPr lang="en-US" i="1" dirty="0">
              <a:latin typeface="Calibri" panose="020F0502020204030204" pitchFamily="34" charset="0"/>
            </a:endParaRPr>
          </a:p>
          <a:p>
            <a:r>
              <a:rPr lang="en-US" sz="3000" dirty="0">
                <a:latin typeface="Calibri" panose="020F0502020204030204" pitchFamily="34" charset="0"/>
              </a:rPr>
              <a:t>Doesn’t TPP lower barriers outside of the U.S.?</a:t>
            </a:r>
          </a:p>
          <a:p>
            <a:r>
              <a:rPr lang="en-US" sz="3000" dirty="0">
                <a:latin typeface="Calibri" panose="020F0502020204030204" pitchFamily="34" charset="0"/>
              </a:rPr>
              <a:t>Why would it lower U.S. production and exports? </a:t>
            </a:r>
          </a:p>
          <a:p>
            <a:pPr marL="0" indent="0">
              <a:buNone/>
            </a:pPr>
            <a:r>
              <a:rPr lang="en-US" b="1" i="1" dirty="0">
                <a:latin typeface="Calibri" panose="020F0502020204030204" pitchFamily="34" charset="0"/>
              </a:rPr>
              <a:t>Partial answers:</a:t>
            </a:r>
          </a:p>
          <a:p>
            <a:r>
              <a:rPr lang="en-US" sz="3000" dirty="0">
                <a:latin typeface="Calibri" panose="020F0502020204030204" pitchFamily="34" charset="0"/>
              </a:rPr>
              <a:t>The model calibrates results based on relative prices of labor, capital, and final goods.</a:t>
            </a:r>
          </a:p>
          <a:p>
            <a:r>
              <a:rPr lang="en-US" sz="3000" dirty="0">
                <a:latin typeface="Calibri" panose="020F0502020204030204" pitchFamily="34" charset="0"/>
              </a:rPr>
              <a:t>There is not much tariff liberalization in other TPP countries</a:t>
            </a:r>
          </a:p>
          <a:p>
            <a:pPr lvl="1"/>
            <a:r>
              <a:rPr lang="en-US" sz="3000" dirty="0">
                <a:latin typeface="Calibri" panose="020F0502020204030204" pitchFamily="34" charset="0"/>
              </a:rPr>
              <a:t>Other key provisions are not quantifiable in the model</a:t>
            </a:r>
          </a:p>
          <a:p>
            <a:r>
              <a:rPr lang="en-US" sz="3000" dirty="0">
                <a:latin typeface="Calibri" panose="020F0502020204030204" pitchFamily="34" charset="0"/>
              </a:rPr>
              <a:t>Resources are drawn away from this sector and absorbed in other sectors, most likely services.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1E854-46D0-4415-A4CA-D9E66C40E7D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14400"/>
            <a:ext cx="9144000" cy="707886"/>
          </a:xfrm>
          <a:prstGeom prst="rect">
            <a:avLst/>
          </a:prstGeom>
          <a:noFill/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>Model Results: Electronic Equipment</a:t>
            </a:r>
          </a:p>
        </p:txBody>
      </p:sp>
    </p:spTree>
    <p:extLst>
      <p:ext uri="{BB962C8B-B14F-4D97-AF65-F5344CB8AC3E}">
        <p14:creationId xmlns:p14="http://schemas.microsoft.com/office/powerpoint/2010/main" val="1272030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583545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</a:rPr>
              <a:t>TPP Cryptographic Goods Provisions</a:t>
            </a:r>
            <a:endParaRPr lang="en-US" sz="36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5105400"/>
          </a:xfrm>
        </p:spPr>
        <p:txBody>
          <a:bodyPr>
            <a:normAutofit fontScale="47500" lnSpcReduction="20000"/>
          </a:bodyPr>
          <a:lstStyle/>
          <a:p>
            <a:r>
              <a:rPr lang="en-US" sz="5900" dirty="0">
                <a:latin typeface="Calibri" panose="020F0502020204030204" pitchFamily="34" charset="0"/>
              </a:rPr>
              <a:t>Article 2.11:   Market access for cryptographic goods</a:t>
            </a:r>
          </a:p>
          <a:p>
            <a:r>
              <a:rPr lang="en-US" sz="5900" dirty="0">
                <a:latin typeface="Calibri" panose="020F0502020204030204" pitchFamily="34" charset="0"/>
              </a:rPr>
              <a:t>TBT chapter, cross-cutting provisions:</a:t>
            </a:r>
          </a:p>
          <a:p>
            <a:pPr lvl="1"/>
            <a:r>
              <a:rPr lang="en-US" sz="5100" dirty="0">
                <a:latin typeface="Calibri" panose="020F0502020204030204" pitchFamily="34" charset="0"/>
              </a:rPr>
              <a:t>Applicable to all goods sectors, would require more open and transparent systems of standards/regulatory-setting</a:t>
            </a:r>
          </a:p>
          <a:p>
            <a:pPr lvl="1"/>
            <a:r>
              <a:rPr lang="en-US" sz="5100" dirty="0">
                <a:latin typeface="Calibri" panose="020F0502020204030204" pitchFamily="34" charset="0"/>
              </a:rPr>
              <a:t>WTO-Plus: clarifies and significantly builds on provisions of the WTO TBT Agreement and existing U.S. FTAs</a:t>
            </a:r>
          </a:p>
          <a:p>
            <a:r>
              <a:rPr lang="en-US" sz="5900" dirty="0">
                <a:latin typeface="Calibri" panose="020F0502020204030204" pitchFamily="34" charset="0"/>
              </a:rPr>
              <a:t>TBT Annex 8-B prohibits requirements:</a:t>
            </a:r>
          </a:p>
          <a:p>
            <a:pPr lvl="1"/>
            <a:r>
              <a:rPr lang="en-US" sz="5100" dirty="0">
                <a:latin typeface="Calibri" panose="020F0502020204030204" pitchFamily="34" charset="0"/>
              </a:rPr>
              <a:t>To disclose proprietary information of cryptography-containing ICT products </a:t>
            </a:r>
          </a:p>
          <a:p>
            <a:pPr lvl="1"/>
            <a:r>
              <a:rPr lang="en-US" sz="5100" dirty="0">
                <a:latin typeface="Calibri" panose="020F0502020204030204" pitchFamily="34" charset="0"/>
              </a:rPr>
              <a:t>For foreign companies to partner with a person in its territory</a:t>
            </a:r>
          </a:p>
          <a:p>
            <a:pPr lvl="1"/>
            <a:r>
              <a:rPr lang="en-US" sz="5100" dirty="0">
                <a:latin typeface="Calibri" panose="020F0502020204030204" pitchFamily="34" charset="0"/>
              </a:rPr>
              <a:t>For products to use a particular algorithm or cipher in order to comply with technical regulations or conformity assessment procedures</a:t>
            </a:r>
          </a:p>
          <a:p>
            <a:pPr lvl="1"/>
            <a:r>
              <a:rPr lang="en-US" sz="5100" dirty="0">
                <a:latin typeface="Calibri" panose="020F0502020204030204" pitchFamily="34" charset="0"/>
              </a:rPr>
              <a:t>Several exemptions apply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1E854-46D0-4415-A4CA-D9E66C40E7D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474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46086"/>
            <a:ext cx="8534400" cy="50071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dirty="0">
                <a:latin typeface="Calibri" panose="020F0502020204030204" pitchFamily="34" charset="0"/>
              </a:rPr>
              <a:t>Q: What goods could be covered by these provisions?</a:t>
            </a:r>
            <a:endParaRPr lang="en-US" i="1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TPP definition of commercial cryptography goods: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Publicly available goods “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implementing</a:t>
            </a:r>
            <a:r>
              <a:rPr lang="en-US" dirty="0">
                <a:latin typeface="Calibri" panose="020F0502020204030204" pitchFamily="34" charset="0"/>
              </a:rPr>
              <a:t> or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incorporating</a:t>
            </a:r>
            <a:r>
              <a:rPr lang="en-US" dirty="0">
                <a:latin typeface="Calibri" panose="020F0502020204030204" pitchFamily="34" charset="0"/>
              </a:rPr>
              <a:t> cryptography”</a:t>
            </a:r>
          </a:p>
          <a:p>
            <a:r>
              <a:rPr lang="en-US" dirty="0">
                <a:latin typeface="Calibri" panose="020F0502020204030204" pitchFamily="34" charset="0"/>
              </a:rPr>
              <a:t>Examples of goods: most semiconductor products, probably most ICT goods.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Try and think of an ICT product that does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not </a:t>
            </a:r>
            <a:r>
              <a:rPr lang="en-US" dirty="0">
                <a:latin typeface="Calibri" panose="020F0502020204030204" pitchFamily="34" charset="0"/>
              </a:rPr>
              <a:t>implement or incorporate cryptography. 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Ubiquitous nature of cryptography ICT goods may make enforcement challenging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We need more research on this.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1E854-46D0-4415-A4CA-D9E66C40E7D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838200"/>
            <a:ext cx="9144000" cy="707886"/>
          </a:xfrm>
          <a:prstGeom prst="rect">
            <a:avLst/>
          </a:prstGeom>
          <a:noFill/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>Provisions on Cryptographic Goods</a:t>
            </a:r>
          </a:p>
        </p:txBody>
      </p:sp>
    </p:spTree>
    <p:extLst>
      <p:ext uri="{BB962C8B-B14F-4D97-AF65-F5344CB8AC3E}">
        <p14:creationId xmlns:p14="http://schemas.microsoft.com/office/powerpoint/2010/main" val="1114115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6086"/>
            <a:ext cx="8229600" cy="5083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>
                <a:latin typeface="Calibri" panose="020F0502020204030204" pitchFamily="34" charset="0"/>
              </a:rPr>
              <a:t>Q: Do any TPP countries prohibit imports of cryptography goods?</a:t>
            </a:r>
          </a:p>
          <a:p>
            <a:r>
              <a:rPr lang="en-US" sz="2800" dirty="0">
                <a:latin typeface="Calibri" panose="020F0502020204030204" pitchFamily="34" charset="0"/>
              </a:rPr>
              <a:t>Vietnam:  only TPP country to attempt to place restrictions on cryptographic goods (2013 draft law, November 2015 legislation).</a:t>
            </a:r>
          </a:p>
          <a:p>
            <a:r>
              <a:rPr lang="en-US" sz="2800" dirty="0">
                <a:latin typeface="Calibri" panose="020F0502020204030204" pitchFamily="34" charset="0"/>
              </a:rPr>
              <a:t>China, India, Russia, with problematic barriers (obviously not part of TPP)</a:t>
            </a:r>
          </a:p>
          <a:p>
            <a:r>
              <a:rPr lang="en-US" sz="2800" dirty="0">
                <a:latin typeface="Calibri" panose="020F0502020204030204" pitchFamily="34" charset="0"/>
              </a:rPr>
              <a:t>Cryptography provisions prevent imposition of new barriers, rather than break down existing ones (benefits are difficult to quantify)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1E854-46D0-4415-A4CA-D9E66C40E7D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838200"/>
            <a:ext cx="9144000" cy="70788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>Provisions on Cryptographic Goods</a:t>
            </a:r>
          </a:p>
        </p:txBody>
      </p:sp>
    </p:spTree>
    <p:extLst>
      <p:ext uri="{BB962C8B-B14F-4D97-AF65-F5344CB8AC3E}">
        <p14:creationId xmlns:p14="http://schemas.microsoft.com/office/powerpoint/2010/main" val="2655727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6086"/>
            <a:ext cx="8229600" cy="4854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1" dirty="0">
                <a:latin typeface="Calibri" panose="020F0502020204030204" pitchFamily="34" charset="0"/>
              </a:rPr>
              <a:t>Q: Which TPP countries are NOT part of the ITA?</a:t>
            </a:r>
            <a:endParaRPr lang="en-US" sz="2800" i="1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Article 2.17 requires each party to join the ITA</a:t>
            </a:r>
          </a:p>
          <a:p>
            <a:r>
              <a:rPr lang="en-US" sz="2800" dirty="0">
                <a:latin typeface="Calibri" panose="020F0502020204030204" pitchFamily="34" charset="0"/>
              </a:rPr>
              <a:t>Mexico, Chile, and Brunei NOT already part of ITA</a:t>
            </a:r>
          </a:p>
          <a:p>
            <a:pPr lvl="1"/>
            <a:r>
              <a:rPr lang="en-US" sz="2600" dirty="0">
                <a:latin typeface="Calibri" panose="020F0502020204030204" pitchFamily="34" charset="0"/>
              </a:rPr>
              <a:t>U.S. has existing FTAs with Mexico and Chile.</a:t>
            </a:r>
          </a:p>
          <a:p>
            <a:pPr lvl="1"/>
            <a:r>
              <a:rPr lang="en-US" sz="2600" dirty="0">
                <a:latin typeface="Calibri" panose="020F0502020204030204" pitchFamily="34" charset="0"/>
              </a:rPr>
              <a:t>Mexico joining ITA may create some trade diversion, potentially more U.S. electronics equipment imports from Mexico</a:t>
            </a:r>
          </a:p>
          <a:p>
            <a:r>
              <a:rPr lang="en-US" sz="2800" dirty="0">
                <a:latin typeface="Calibri" panose="020F0502020204030204" pitchFamily="34" charset="0"/>
              </a:rPr>
              <a:t>Mexico and Chile not required to join ITA, but future entrants would need to join unless they negotiate a similar exception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1E854-46D0-4415-A4CA-D9E66C40E7D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838200"/>
            <a:ext cx="9144000" cy="70788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>Information Technology Agreement</a:t>
            </a:r>
          </a:p>
        </p:txBody>
      </p:sp>
    </p:spTree>
    <p:extLst>
      <p:ext uri="{BB962C8B-B14F-4D97-AF65-F5344CB8AC3E}">
        <p14:creationId xmlns:p14="http://schemas.microsoft.com/office/powerpoint/2010/main" val="3780551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Services and e-commerce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1E854-46D0-4415-A4CA-D9E66C40E7D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92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  <a:latin typeface="Calibri" panose="020F0502020204030204" pitchFamily="34" charset="0"/>
              </a:rPr>
              <a:t>Services Trade is Liberalized in TPP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3000" b="1" i="1" dirty="0">
                <a:latin typeface="Calibri" panose="020F0502020204030204" pitchFamily="34" charset="0"/>
              </a:rPr>
              <a:t>Services trade is liberalized by provisions in 5+ chapters:</a:t>
            </a:r>
          </a:p>
          <a:p>
            <a:r>
              <a:rPr lang="en-US" sz="2400" b="1" dirty="0">
                <a:latin typeface="Calibri" panose="020F0502020204030204" pitchFamily="34" charset="0"/>
              </a:rPr>
              <a:t>Investment</a:t>
            </a:r>
            <a:r>
              <a:rPr lang="en-US" sz="2400" dirty="0">
                <a:latin typeface="Calibri" panose="020F0502020204030204" pitchFamily="34" charset="0"/>
              </a:rPr>
              <a:t>--mode 3 commercial presence</a:t>
            </a:r>
          </a:p>
          <a:p>
            <a:r>
              <a:rPr lang="en-US" sz="2400" b="1" dirty="0">
                <a:latin typeface="Calibri" panose="020F0502020204030204" pitchFamily="34" charset="0"/>
              </a:rPr>
              <a:t>Cross-border Trade in Services</a:t>
            </a:r>
            <a:r>
              <a:rPr lang="en-US" sz="2400" dirty="0">
                <a:latin typeface="Calibri" panose="020F0502020204030204" pitchFamily="34" charset="0"/>
              </a:rPr>
              <a:t>--mode 1 cross-border trade is free, except for specific NCMs taken</a:t>
            </a:r>
          </a:p>
          <a:p>
            <a:r>
              <a:rPr lang="en-US" sz="2400" b="1" dirty="0">
                <a:latin typeface="Calibri" panose="020F0502020204030204" pitchFamily="34" charset="0"/>
              </a:rPr>
              <a:t>E-commerce</a:t>
            </a:r>
            <a:r>
              <a:rPr lang="en-US" sz="2400" dirty="0">
                <a:latin typeface="Calibri" panose="020F0502020204030204" pitchFamily="34" charset="0"/>
              </a:rPr>
              <a:t>--dataflow provisions for all sectors except financial services</a:t>
            </a:r>
          </a:p>
          <a:p>
            <a:r>
              <a:rPr lang="en-US" sz="2400" b="1" dirty="0">
                <a:latin typeface="Calibri" panose="020F0502020204030204" pitchFamily="34" charset="0"/>
              </a:rPr>
              <a:t>Financial Services</a:t>
            </a:r>
            <a:r>
              <a:rPr lang="en-US" sz="2400" dirty="0">
                <a:latin typeface="Calibri" panose="020F0502020204030204" pitchFamily="34" charset="0"/>
              </a:rPr>
              <a:t>—banking, insurance, electronic payment services, etc.</a:t>
            </a:r>
          </a:p>
          <a:p>
            <a:r>
              <a:rPr lang="en-US" sz="2400" b="1" dirty="0">
                <a:latin typeface="Calibri" panose="020F0502020204030204" pitchFamily="34" charset="0"/>
              </a:rPr>
              <a:t>Telecommunications</a:t>
            </a:r>
            <a:r>
              <a:rPr lang="en-US" sz="2400" dirty="0">
                <a:latin typeface="Calibri" panose="020F0502020204030204" pitchFamily="34" charset="0"/>
              </a:rPr>
              <a:t> services—Dataflow, FDI and standards</a:t>
            </a:r>
          </a:p>
          <a:p>
            <a:r>
              <a:rPr lang="en-US" sz="2400" b="1" dirty="0">
                <a:latin typeface="Calibri" panose="020F0502020204030204" pitchFamily="34" charset="0"/>
              </a:rPr>
              <a:t>IP, SOEs, Government Procurement, Regulatory Coherence</a:t>
            </a:r>
            <a:r>
              <a:rPr lang="en-US" sz="2400" dirty="0">
                <a:latin typeface="Calibri" panose="020F0502020204030204" pitchFamily="34" charset="0"/>
              </a:rPr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1E854-46D0-4415-A4CA-D9E66C40E7D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31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46125"/>
          </a:xfrm>
        </p:spPr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E-Commerce Chapter: Key Provisions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lvl="0"/>
            <a:r>
              <a:rPr lang="en-US" sz="2600" b="1" i="1" dirty="0">
                <a:latin typeface="Calibri" panose="020F0502020204030204" pitchFamily="34" charset="0"/>
              </a:rPr>
              <a:t>Cross-border data and information flows ensured: </a:t>
            </a:r>
            <a:r>
              <a:rPr lang="en-US" sz="2600" dirty="0">
                <a:latin typeface="Calibri" panose="020F0502020204030204" pitchFamily="34" charset="0"/>
              </a:rPr>
              <a:t>except for legitimate public policy reason (not trade advantage), i.e. standard GATS caveats</a:t>
            </a:r>
            <a:endParaRPr lang="en-US" sz="2600" b="1" i="1" dirty="0">
              <a:latin typeface="Calibri" panose="020F0502020204030204" pitchFamily="34" charset="0"/>
            </a:endParaRPr>
          </a:p>
          <a:p>
            <a:r>
              <a:rPr lang="en-US" sz="2600" b="1" i="1" dirty="0">
                <a:latin typeface="Calibri" panose="020F0502020204030204" pitchFamily="34" charset="0"/>
              </a:rPr>
              <a:t>Forced localization measures prohibited: </a:t>
            </a:r>
            <a:r>
              <a:rPr lang="en-US" sz="2600" dirty="0">
                <a:latin typeface="Calibri" panose="020F0502020204030204" pitchFamily="34" charset="0"/>
              </a:rPr>
              <a:t>cannot require data servers to be located in-country</a:t>
            </a:r>
            <a:endParaRPr lang="en-US" sz="2600" b="1" i="1" dirty="0">
              <a:latin typeface="Calibri" panose="020F0502020204030204" pitchFamily="34" charset="0"/>
            </a:endParaRPr>
          </a:p>
          <a:p>
            <a:r>
              <a:rPr lang="en-US" sz="2600" b="1" i="1" dirty="0">
                <a:latin typeface="Calibri" panose="020F0502020204030204" pitchFamily="34" charset="0"/>
              </a:rPr>
              <a:t>Other key provisions:</a:t>
            </a:r>
            <a:r>
              <a:rPr lang="en-US" sz="2600" dirty="0">
                <a:latin typeface="Calibri" panose="020F0502020204030204" pitchFamily="34" charset="0"/>
              </a:rPr>
              <a:t> </a:t>
            </a:r>
            <a:r>
              <a:rPr lang="en-US" sz="2600" b="1" i="1" dirty="0">
                <a:latin typeface="Calibri" panose="020F0502020204030204" pitchFamily="34" charset="0"/>
              </a:rPr>
              <a:t> 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</a:rPr>
              <a:t>Customs duties on digital products prohibited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</a:rPr>
              <a:t>Personal privacy and online consumer protection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</a:rPr>
              <a:t>Electronic customs forms, signatures, and paperless trading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</a:rPr>
              <a:t>Software code does not have to be disclosed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</a:rPr>
              <a:t>Cooperation on cybersecurity and SME e-commerce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99A359-9369-43B1-815A-E31015CD2B9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592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i="1" dirty="0">
                <a:latin typeface="Calibri" panose="020F0502020204030204" pitchFamily="34" charset="0"/>
              </a:rPr>
              <a:t>U.S. competitive advantage in many digital sectors would be strengthened by TPP e-commerce provisions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U.S. high-tech firms are global leaders in digital products for analyzing, storing and managing data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Important industry gains in cloud computing, Internet of Things, and big data services</a:t>
            </a:r>
          </a:p>
          <a:p>
            <a:pPr marL="0" indent="0">
              <a:buNone/>
            </a:pPr>
            <a:r>
              <a:rPr lang="en-US" sz="2800" b="1" i="1" dirty="0">
                <a:latin typeface="Calibri" panose="020F0502020204030204" pitchFamily="34" charset="0"/>
              </a:rPr>
              <a:t>TPP data provisions would increase efficiency and lower costs for U.S. firms in almost every sector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Benefits will depend on the degree of digital intensity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Especially helpful for U.S. MNCs with global operations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SMEs now able to trade internationally more easily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99A359-9369-43B1-815A-E31015CD2B9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930275"/>
            <a:ext cx="8229600" cy="669925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  <a:latin typeface="Calibri" panose="020F0502020204030204" pitchFamily="34" charset="0"/>
              </a:rPr>
              <a:t>Impact on Digital Trade </a:t>
            </a:r>
            <a:endParaRPr lang="en-US" sz="4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174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51816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600" dirty="0">
                <a:latin typeface="Calibri" panose="020F0502020204030204" pitchFamily="34" charset="0"/>
              </a:rPr>
              <a:t>E-commerce chapter removes almost all significant barriers to trade and investment  (Except for legitimate policy objectives)</a:t>
            </a:r>
          </a:p>
          <a:p>
            <a:pPr marL="342900" lvl="1" indent="-342900">
              <a:buFontTx/>
              <a:buChar char="•"/>
            </a:pPr>
            <a:r>
              <a:rPr lang="en-US" sz="2600" dirty="0">
                <a:latin typeface="Calibri" panose="020F0502020204030204" pitchFamily="34" charset="0"/>
              </a:rPr>
              <a:t>Strengthens market access, national treatment, and regulatory transparency</a:t>
            </a:r>
          </a:p>
          <a:p>
            <a:pPr marL="342900" lvl="1" indent="-342900">
              <a:buFontTx/>
              <a:buChar char="•"/>
            </a:pPr>
            <a:r>
              <a:rPr lang="en-US" sz="2600" dirty="0">
                <a:latin typeface="Calibri" panose="020F0502020204030204" pitchFamily="34" charset="0"/>
              </a:rPr>
              <a:t>Most U.S. export gains likely to be to Japan, Vietnam, and Malaysia – eventually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</a:rPr>
              <a:t>Japan no longer able to discriminate against new services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</a:rPr>
              <a:t>Vietnam and Malaysia have a 2-yr grace period (no DS) for existing ICT barriers, such as domestic firm preference, and nationality test on certain software services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</a:rPr>
              <a:t>Small increases in U.S. imports – U.S. already generally open to foreign firms</a:t>
            </a:r>
          </a:p>
          <a:p>
            <a:pPr lvl="1"/>
            <a:endParaRPr lang="en-US" sz="2000" dirty="0">
              <a:latin typeface="Calibri" panose="020F0502020204030204" pitchFamily="34" charset="0"/>
            </a:endParaRPr>
          </a:p>
          <a:p>
            <a:pPr lvl="1"/>
            <a:endParaRPr lang="en-US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245225"/>
            <a:ext cx="1752600" cy="476250"/>
          </a:xfrm>
        </p:spPr>
        <p:txBody>
          <a:bodyPr/>
          <a:lstStyle/>
          <a:p>
            <a:pPr>
              <a:defRPr/>
            </a:pPr>
            <a:fld id="{0599A359-9369-43B1-815A-E31015CD2B9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930275"/>
            <a:ext cx="8229600" cy="669925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  <a:latin typeface="Calibri" panose="020F0502020204030204" pitchFamily="34" charset="0"/>
              </a:rPr>
              <a:t>Impact on Computer Services Sector</a:t>
            </a:r>
            <a:endParaRPr lang="en-US" sz="4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389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Plan for the Briefing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/>
          <a:lstStyle/>
          <a:p>
            <a:r>
              <a:rPr lang="en-US" sz="3000" dirty="0">
                <a:latin typeface="Calibri" panose="020F0502020204030204" pitchFamily="34" charset="0"/>
              </a:rPr>
              <a:t>Presentation of economic model results</a:t>
            </a:r>
          </a:p>
          <a:p>
            <a:r>
              <a:rPr lang="en-US" sz="3000" dirty="0">
                <a:latin typeface="Calibri" panose="020F0502020204030204" pitchFamily="34" charset="0"/>
              </a:rPr>
              <a:t>Highlights of TPP effects by industry</a:t>
            </a:r>
            <a:endParaRPr lang="en-US" sz="2600" dirty="0">
              <a:latin typeface="Calibri" panose="020F0502020204030204" pitchFamily="34" charset="0"/>
            </a:endParaRPr>
          </a:p>
          <a:p>
            <a:pPr lvl="1"/>
            <a:r>
              <a:rPr lang="en-US" sz="2600" dirty="0">
                <a:solidFill>
                  <a:srgbClr val="000000"/>
                </a:solidFill>
                <a:latin typeface="Calibri" panose="020F0502020204030204" pitchFamily="34" charset="0"/>
              </a:rPr>
              <a:t>Manufacturing:  Electronic Equipment</a:t>
            </a:r>
          </a:p>
          <a:p>
            <a:pPr lvl="1"/>
            <a:r>
              <a:rPr lang="en-US" sz="2600" dirty="0">
                <a:solidFill>
                  <a:srgbClr val="000000"/>
                </a:solidFill>
                <a:latin typeface="Calibri" panose="020F0502020204030204" pitchFamily="34" charset="0"/>
              </a:rPr>
              <a:t>Services: Computer Services and E-Commerce</a:t>
            </a:r>
          </a:p>
          <a:p>
            <a:pPr lvl="0"/>
            <a:r>
              <a:rPr lang="en-US" sz="3000" dirty="0">
                <a:latin typeface="Calibri" panose="020F0502020204030204" pitchFamily="34" charset="0"/>
              </a:rPr>
              <a:t>Cross-Cutting and Procedural Provisions and Other Provisions Addressing Rules and Nontariff Measures</a:t>
            </a:r>
          </a:p>
          <a:p>
            <a:pPr lvl="1"/>
            <a:r>
              <a:rPr lang="en-US" sz="2600" dirty="0">
                <a:latin typeface="Calibri" panose="020F0502020204030204" pitchFamily="34" charset="0"/>
              </a:rPr>
              <a:t>Intellectual Property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1E854-46D0-4415-A4CA-D9E66C40E7D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5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alibri" panose="020F0502020204030204" pitchFamily="34" charset="0"/>
              </a:rPr>
              <a:t>Telecom services:</a:t>
            </a:r>
          </a:p>
          <a:p>
            <a:pPr marL="457200" lvl="1" indent="0">
              <a:buNone/>
            </a:pPr>
            <a:r>
              <a:rPr lang="en-US" sz="2000" dirty="0">
                <a:latin typeface="Calibri" panose="020F0502020204030204" pitchFamily="34" charset="0"/>
              </a:rPr>
              <a:t>The TPP data provisions enable growth of software defined networks and cloud. Independent regulators now required. Enterprise services are the main opportunity for U.S. telecom firms.</a:t>
            </a:r>
          </a:p>
          <a:p>
            <a:pPr marL="0" indent="0">
              <a:buNone/>
            </a:pPr>
            <a:r>
              <a:rPr lang="en-US" sz="2400" b="1" dirty="0">
                <a:latin typeface="Calibri" panose="020F0502020204030204" pitchFamily="34" charset="0"/>
              </a:rPr>
              <a:t>Audiovisual services:</a:t>
            </a:r>
          </a:p>
          <a:p>
            <a:pPr marL="457200" lvl="1" indent="0">
              <a:buNone/>
            </a:pPr>
            <a:r>
              <a:rPr lang="en-US" sz="2000" dirty="0">
                <a:latin typeface="Calibri" panose="020F0502020204030204" pitchFamily="34" charset="0"/>
              </a:rPr>
              <a:t>Canada and Japan relaxed limitations on online content and on-demand TV; some opening seen in Vietnam, with negative list.</a:t>
            </a:r>
          </a:p>
          <a:p>
            <a:pPr marL="0" indent="0">
              <a:buNone/>
            </a:pPr>
            <a:r>
              <a:rPr lang="en-US" sz="2400" b="1" dirty="0">
                <a:latin typeface="Calibri" panose="020F0502020204030204" pitchFamily="34" charset="0"/>
              </a:rPr>
              <a:t>Retail services:</a:t>
            </a:r>
          </a:p>
          <a:p>
            <a:pPr marL="457200" lvl="1" indent="0">
              <a:buNone/>
            </a:pPr>
            <a:r>
              <a:rPr lang="en-US" sz="2000" dirty="0">
                <a:latin typeface="Calibri" panose="020F0502020204030204" pitchFamily="34" charset="0"/>
              </a:rPr>
              <a:t>Lower cost of goods with tariff reductions; e-commerce and customs facilitation measures help SMEs; stronger investment laws help FDI.</a:t>
            </a:r>
          </a:p>
          <a:p>
            <a:pPr marL="0" indent="0">
              <a:buNone/>
            </a:pPr>
            <a:r>
              <a:rPr lang="en-US" sz="2400" b="1" dirty="0">
                <a:latin typeface="Calibri" panose="020F0502020204030204" pitchFamily="34" charset="0"/>
              </a:rPr>
              <a:t>Express delivery services:</a:t>
            </a:r>
          </a:p>
          <a:p>
            <a:pPr marL="457200" lvl="1" indent="0">
              <a:buNone/>
            </a:pPr>
            <a:r>
              <a:rPr lang="en-US" sz="2000" dirty="0">
                <a:latin typeface="Calibri" panose="020F0502020204030204" pitchFamily="34" charset="0"/>
              </a:rPr>
              <a:t>Postal monopoly removed; increased trade flows and e-commerce mean more business; improved customs clearance procedures.</a:t>
            </a:r>
          </a:p>
          <a:p>
            <a:pPr marL="0" indent="0">
              <a:buNone/>
            </a:pPr>
            <a:r>
              <a:rPr lang="en-US" sz="2400" b="1" dirty="0">
                <a:latin typeface="Calibri" panose="020F0502020204030204" pitchFamily="34" charset="0"/>
              </a:rPr>
              <a:t>Financial services benefit, but less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245225"/>
            <a:ext cx="1752600" cy="476250"/>
          </a:xfrm>
        </p:spPr>
        <p:txBody>
          <a:bodyPr/>
          <a:lstStyle/>
          <a:p>
            <a:pPr>
              <a:defRPr/>
            </a:pPr>
            <a:fld id="{0599A359-9369-43B1-815A-E31015CD2B9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93725"/>
          </a:xfrm>
        </p:spPr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Impact on Industry Sectors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295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Model Results: TPP Digital Provisions Lower Services Trade Costs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2600" b="1" i="1" dirty="0">
                <a:latin typeface="Calibri" panose="020F0502020204030204" pitchFamily="34" charset="0"/>
              </a:rPr>
              <a:t>Liberalization would lower costs for cross-border trade </a:t>
            </a:r>
          </a:p>
          <a:p>
            <a:r>
              <a:rPr lang="en-US" sz="2600" dirty="0">
                <a:latin typeface="Calibri" panose="020F0502020204030204" pitchFamily="34" charset="0"/>
              </a:rPr>
              <a:t>For sectors with a high level of product innovation, such as digital sectors, where the </a:t>
            </a:r>
            <a:r>
              <a:rPr lang="en-US" sz="2600" b="1" dirty="0">
                <a:latin typeface="Calibri" panose="020F0502020204030204" pitchFamily="34" charset="0"/>
              </a:rPr>
              <a:t>negative list approach </a:t>
            </a:r>
            <a:r>
              <a:rPr lang="en-US" sz="2600" dirty="0">
                <a:latin typeface="Calibri" panose="020F0502020204030204" pitchFamily="34" charset="0"/>
              </a:rPr>
              <a:t>is most helpful</a:t>
            </a:r>
          </a:p>
          <a:p>
            <a:r>
              <a:rPr lang="en-US" sz="2600" dirty="0">
                <a:latin typeface="Calibri" panose="020F0502020204030204" pitchFamily="34" charset="0"/>
              </a:rPr>
              <a:t>For those sectors that would benefit most from the </a:t>
            </a:r>
            <a:r>
              <a:rPr lang="en-US" sz="2600" b="1" dirty="0">
                <a:latin typeface="Calibri" panose="020F0502020204030204" pitchFamily="34" charset="0"/>
              </a:rPr>
              <a:t>dataflow provisions </a:t>
            </a:r>
            <a:r>
              <a:rPr lang="en-US" sz="2600" dirty="0">
                <a:latin typeface="Calibri" panose="020F0502020204030204" pitchFamily="34" charset="0"/>
              </a:rPr>
              <a:t>such as communications and business services</a:t>
            </a:r>
          </a:p>
          <a:p>
            <a:r>
              <a:rPr lang="en-US" sz="2600" dirty="0">
                <a:latin typeface="Calibri" panose="020F0502020204030204" pitchFamily="34" charset="0"/>
              </a:rPr>
              <a:t>For sectors where a TPP partner improved its commitments by </a:t>
            </a:r>
            <a:r>
              <a:rPr lang="en-US" sz="2600" b="1" dirty="0">
                <a:latin typeface="Calibri" panose="020F0502020204030204" pitchFamily="34" charset="0"/>
              </a:rPr>
              <a:t>reducing NCMs</a:t>
            </a:r>
            <a:r>
              <a:rPr lang="en-US" sz="2600" dirty="0">
                <a:latin typeface="Calibri" panose="020F0502020204030204" pitchFamily="34" charset="0"/>
              </a:rPr>
              <a:t>, such as professional services (Brunei, Malaysia, Chile, Japan, and N Zealand)</a:t>
            </a:r>
          </a:p>
          <a:p>
            <a:pPr marL="0" indent="0">
              <a:buNone/>
            </a:pPr>
            <a:r>
              <a:rPr lang="en-US" sz="2600" b="1" i="1" dirty="0">
                <a:latin typeface="Calibri" panose="020F0502020204030204" pitchFamily="34" charset="0"/>
              </a:rPr>
              <a:t>	</a:t>
            </a:r>
            <a:endParaRPr lang="en-US" sz="2000" b="1" i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1E854-46D0-4415-A4CA-D9E66C40E7D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711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Model Results: Effect of E-commerce Provisions on Services Trade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2600" b="1" i="1" dirty="0">
                <a:latin typeface="Calibri" panose="020F0502020204030204" pitchFamily="34" charset="0"/>
              </a:rPr>
              <a:t>Impact of e-commerce provisions on cross-border trade costs will vary by sector, depending on digital intensity</a:t>
            </a:r>
          </a:p>
          <a:p>
            <a:r>
              <a:rPr lang="en-US" sz="2600" dirty="0">
                <a:latin typeface="Calibri" panose="020F0502020204030204" pitchFamily="34" charset="0"/>
              </a:rPr>
              <a:t>the </a:t>
            </a:r>
            <a:r>
              <a:rPr lang="en-US" sz="2600" b="1" dirty="0">
                <a:latin typeface="Calibri" panose="020F0502020204030204" pitchFamily="34" charset="0"/>
              </a:rPr>
              <a:t>communications sector </a:t>
            </a:r>
            <a:r>
              <a:rPr lang="en-US" sz="2600" dirty="0">
                <a:latin typeface="Calibri" panose="020F0502020204030204" pitchFamily="34" charset="0"/>
              </a:rPr>
              <a:t>would see the largest reduction in trade costs, with estimated trade costs falling by 19% to 37% from a baseline level of 45%</a:t>
            </a:r>
          </a:p>
          <a:p>
            <a:r>
              <a:rPr lang="en-US" sz="2600" b="1" dirty="0">
                <a:latin typeface="Calibri" panose="020F0502020204030204" pitchFamily="34" charset="0"/>
              </a:rPr>
              <a:t>other business services </a:t>
            </a:r>
            <a:r>
              <a:rPr lang="en-US" sz="2600" dirty="0">
                <a:latin typeface="Calibri" panose="020F0502020204030204" pitchFamily="34" charset="0"/>
              </a:rPr>
              <a:t>(which includes professional and technical services, equipment leasing, real estate services): a 17% decline from baseline AVE of 34%</a:t>
            </a:r>
          </a:p>
          <a:p>
            <a:r>
              <a:rPr lang="en-US" sz="2600" b="1" dirty="0">
                <a:latin typeface="Calibri" panose="020F0502020204030204" pitchFamily="34" charset="0"/>
              </a:rPr>
              <a:t>wholesale and retail trade</a:t>
            </a:r>
            <a:r>
              <a:rPr lang="en-US" sz="2600" dirty="0">
                <a:latin typeface="Calibri" panose="020F0502020204030204" pitchFamily="34" charset="0"/>
              </a:rPr>
              <a:t>: a 10% decline from a baseline AVE of 34 percent</a:t>
            </a:r>
          </a:p>
          <a:p>
            <a:pPr marL="0" indent="0">
              <a:buNone/>
            </a:pPr>
            <a:r>
              <a:rPr lang="en-US" sz="2600" b="1" i="1" dirty="0">
                <a:latin typeface="Calibri" panose="020F0502020204030204" pitchFamily="34" charset="0"/>
              </a:rPr>
              <a:t>	</a:t>
            </a:r>
            <a:endParaRPr lang="en-US" sz="2000" b="1" i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1E854-46D0-4415-A4CA-D9E66C40E7D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508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841500"/>
          </a:xfrm>
        </p:spPr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>Cross-Cutting and Procedural Provisions and Other Provisions Addressing Rules and </a:t>
            </a:r>
            <a:r>
              <a:rPr lang="en-US" sz="2800" dirty="0" err="1">
                <a:latin typeface="Calibri" panose="020F0502020204030204" pitchFamily="34" charset="0"/>
              </a:rPr>
              <a:t>NonTariff</a:t>
            </a:r>
            <a:r>
              <a:rPr lang="en-US" sz="2800" dirty="0">
                <a:latin typeface="Calibri" panose="020F0502020204030204" pitchFamily="34" charset="0"/>
              </a:rPr>
              <a:t> Measures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2E333-31D3-4258-881A-446D15DC797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949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09600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  <a:latin typeface="Calibri" panose="020F0502020204030204" pitchFamily="34" charset="0"/>
              </a:rPr>
              <a:t>Cross-Cutting Provisions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334000"/>
          </a:xfrm>
        </p:spPr>
        <p:txBody>
          <a:bodyPr/>
          <a:lstStyle/>
          <a:p>
            <a:r>
              <a:rPr lang="en-US" sz="2600" dirty="0">
                <a:latin typeface="Calibri" panose="020F0502020204030204" pitchFamily="34" charset="0"/>
              </a:rPr>
              <a:t>These chapters are often cited by industry as containing important interlocking benefits that reduce overall trade costs (Investment, IP, SOEs, TBT, Customs Admin, </a:t>
            </a:r>
            <a:r>
              <a:rPr lang="en-US" sz="2600" dirty="0" err="1">
                <a:latin typeface="Calibri" panose="020F0502020204030204" pitchFamily="34" charset="0"/>
              </a:rPr>
              <a:t>Govt</a:t>
            </a:r>
            <a:r>
              <a:rPr lang="en-US" sz="2600" dirty="0">
                <a:latin typeface="Calibri" panose="020F0502020204030204" pitchFamily="34" charset="0"/>
              </a:rPr>
              <a:t> Procurement)</a:t>
            </a:r>
          </a:p>
          <a:p>
            <a:r>
              <a:rPr lang="en-US" sz="2600" dirty="0">
                <a:latin typeface="Calibri" panose="020F0502020204030204" pitchFamily="34" charset="0"/>
              </a:rPr>
              <a:t>Broad range of topics, mostly qualitative analysis</a:t>
            </a:r>
          </a:p>
          <a:p>
            <a:r>
              <a:rPr lang="en-US" sz="2600" dirty="0">
                <a:latin typeface="Calibri" panose="020F0502020204030204" pitchFamily="34" charset="0"/>
              </a:rPr>
              <a:t>7 chapters not included in existing U.S. FTAs: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</a:rPr>
              <a:t>Temporary Entry for Business Persons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</a:rPr>
              <a:t>State-owned Enterprises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</a:rPr>
              <a:t>Cooperation &amp; Capacity Building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</a:rPr>
              <a:t>Competitiveness &amp; Business Facilitation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</a:rPr>
              <a:t>Development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</a:rPr>
              <a:t>Small and Medium-sized Enterprises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</a:rPr>
              <a:t>Regulatory Coherence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1E854-46D0-4415-A4CA-D9E66C40E7D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550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0327280"/>
              </p:ext>
            </p:extLst>
          </p:nvPr>
        </p:nvGraphicFramePr>
        <p:xfrm>
          <a:off x="457200" y="914399"/>
          <a:ext cx="8382000" cy="5996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733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871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TPP Chapter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TPP Chapter Title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TPP Chapter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TPP Chapter Title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1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Initial Provisions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Environment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33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Customs Administration and Trade Facilitation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Cooperation and Capacity Building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1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Trade Remedies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Competitiveness and Business Facilitation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633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Sanitary and Phytosanitary Measures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Development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1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Technical Barriers to Trade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Small and Medium-Sized Enterprises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1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Investment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Regulatory Coherence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633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Temporary Entry for Business Persons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Transparency and Anti-Corruption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1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Government Procurement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Administrative and Institutional Provisions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1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Competition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Dispute Settlement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31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State-Owned Enterprises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Exceptions and General Provisions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31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Intellectual Property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Final Provisions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31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Labour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28658" marR="28658" marT="0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2587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0275"/>
            <a:ext cx="8229600" cy="669925"/>
          </a:xfrm>
        </p:spPr>
        <p:txBody>
          <a:bodyPr/>
          <a:lstStyle/>
          <a:p>
            <a:r>
              <a:rPr lang="en-US" sz="4000" b="1" dirty="0">
                <a:latin typeface="Calibri" panose="020F0502020204030204" pitchFamily="34" charset="0"/>
              </a:rPr>
              <a:t>Key IPR Provisions,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b="1" i="1" dirty="0">
                <a:latin typeface="Calibri" panose="020F0502020204030204" pitchFamily="34" charset="0"/>
              </a:rPr>
              <a:t>Copyright</a:t>
            </a:r>
            <a:r>
              <a:rPr lang="en-US" sz="3600" b="1" dirty="0">
                <a:latin typeface="Calibri" panose="020F0502020204030204" pitchFamily="34" charset="0"/>
              </a:rPr>
              <a:t> </a:t>
            </a:r>
          </a:p>
          <a:p>
            <a:r>
              <a:rPr lang="en-US" dirty="0">
                <a:latin typeface="Calibri" panose="020F0502020204030204" pitchFamily="34" charset="0"/>
              </a:rPr>
              <a:t>Ratification of Internet Treaties; transition for Vietnam</a:t>
            </a:r>
          </a:p>
          <a:p>
            <a:r>
              <a:rPr lang="en-US" dirty="0">
                <a:latin typeface="Calibri" panose="020F0502020204030204" pitchFamily="34" charset="0"/>
              </a:rPr>
              <a:t>Term of life-plus-70 years; transition for New Zealand, Vietnam, and Malaysia</a:t>
            </a:r>
          </a:p>
          <a:p>
            <a:r>
              <a:rPr lang="en-US" dirty="0">
                <a:latin typeface="Calibri" panose="020F0502020204030204" pitchFamily="34" charset="0"/>
              </a:rPr>
              <a:t>Parties endeavor to achieve “appropriate balance” with due consideration to legitimate uses such as news reporting</a:t>
            </a:r>
          </a:p>
          <a:p>
            <a:pPr marL="0" indent="0">
              <a:buNone/>
            </a:pPr>
            <a:r>
              <a:rPr lang="en-US" sz="3600" b="1" i="1" dirty="0">
                <a:latin typeface="Calibri" panose="020F0502020204030204" pitchFamily="34" charset="0"/>
              </a:rPr>
              <a:t>ISPs</a:t>
            </a:r>
          </a:p>
          <a:p>
            <a:r>
              <a:rPr lang="en-US" dirty="0">
                <a:latin typeface="Calibri" panose="020F0502020204030204" pitchFamily="34" charset="0"/>
              </a:rPr>
              <a:t>Remedies for online infringement and safe harbors for ISPs</a:t>
            </a:r>
          </a:p>
          <a:p>
            <a:r>
              <a:rPr lang="en-US" dirty="0">
                <a:latin typeface="Calibri" panose="020F0502020204030204" pitchFamily="34" charset="0"/>
              </a:rPr>
              <a:t>ISP liability not conditioned on monitoring or affirmatively seeking facts of infringement</a:t>
            </a:r>
          </a:p>
          <a:p>
            <a:r>
              <a:rPr lang="en-US" dirty="0">
                <a:latin typeface="Calibri" panose="020F0502020204030204" pitchFamily="34" charset="0"/>
              </a:rPr>
              <a:t>Transitions for Brunei, Mexico, and Vietnam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1E854-46D0-4415-A4CA-D9E66C40E7D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43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0275"/>
            <a:ext cx="8229600" cy="593725"/>
          </a:xfrm>
        </p:spPr>
        <p:txBody>
          <a:bodyPr/>
          <a:lstStyle/>
          <a:p>
            <a:r>
              <a:rPr lang="en-US" sz="4000" b="1" dirty="0">
                <a:latin typeface="Calibri" panose="020F0502020204030204" pitchFamily="34" charset="0"/>
              </a:rPr>
              <a:t>Key IPR Provisions,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441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i="1" dirty="0">
                <a:latin typeface="Calibri" panose="020F0502020204030204" pitchFamily="34" charset="0"/>
              </a:rPr>
              <a:t>Enforcement</a:t>
            </a:r>
          </a:p>
          <a:p>
            <a:r>
              <a:rPr lang="en-US" sz="2400" dirty="0">
                <a:latin typeface="Calibri" panose="020F0502020204030204" pitchFamily="34" charset="0"/>
              </a:rPr>
              <a:t>Equivalent procedures for physical and digital goods (exception for border measures)</a:t>
            </a:r>
          </a:p>
          <a:p>
            <a:r>
              <a:rPr lang="en-US" sz="2400" dirty="0">
                <a:latin typeface="Calibri" panose="020F0502020204030204" pitchFamily="34" charset="0"/>
              </a:rPr>
              <a:t>Civil remedies to provide deterrent damages and injunctive relief</a:t>
            </a:r>
          </a:p>
          <a:p>
            <a:r>
              <a:rPr lang="en-US" sz="2400" dirty="0">
                <a:latin typeface="Calibri" panose="020F0502020204030204" pitchFamily="34" charset="0"/>
              </a:rPr>
              <a:t>Criminal remedies for piracy or counterfeiting on a commercial scale and aiding and abetting</a:t>
            </a:r>
          </a:p>
          <a:p>
            <a:r>
              <a:rPr lang="en-US" sz="2400" dirty="0">
                <a:latin typeface="Calibri" panose="020F0502020204030204" pitchFamily="34" charset="0"/>
              </a:rPr>
              <a:t>Transitions for Malaysia and Vietnam</a:t>
            </a:r>
          </a:p>
          <a:p>
            <a:pPr marL="0" indent="0">
              <a:buNone/>
            </a:pPr>
            <a:r>
              <a:rPr lang="en-US" sz="2800" b="1" i="1" dirty="0">
                <a:latin typeface="Calibri" panose="020F0502020204030204" pitchFamily="34" charset="0"/>
              </a:rPr>
              <a:t>Trade secrets</a:t>
            </a:r>
          </a:p>
          <a:p>
            <a:r>
              <a:rPr lang="en-US" sz="2400" dirty="0">
                <a:latin typeface="Calibri" panose="020F0502020204030204" pitchFamily="34" charset="0"/>
              </a:rPr>
              <a:t>New provision requires protection and extends civil liability to SOEs</a:t>
            </a:r>
          </a:p>
          <a:p>
            <a:r>
              <a:rPr lang="en-US" sz="2400" dirty="0">
                <a:latin typeface="Calibri" panose="020F0502020204030204" pitchFamily="34" charset="0"/>
              </a:rPr>
              <a:t>Requires criminal protections, particularly in cases involving cyber-theft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1E854-46D0-4415-A4CA-D9E66C40E7D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586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Industry Perspectives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89425"/>
          </a:xfrm>
        </p:spPr>
        <p:txBody>
          <a:bodyPr>
            <a:normAutofit/>
          </a:bodyPr>
          <a:lstStyle/>
          <a:p>
            <a:r>
              <a:rPr lang="en-US" sz="2800" dirty="0"/>
              <a:t>Content and digital representatives endorsed the chapter as fostering a balanced rules-based system and new digital services</a:t>
            </a:r>
          </a:p>
          <a:p>
            <a:r>
              <a:rPr lang="en-US" sz="2800" dirty="0"/>
              <a:t>New trade secret protections considered particularly valuable</a:t>
            </a:r>
          </a:p>
          <a:p>
            <a:r>
              <a:rPr lang="en-US" sz="2800" dirty="0"/>
              <a:t>Capacity-building, implementation, and enforcement considered critical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1E854-46D0-4415-A4CA-D9E66C40E7D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103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406082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Calibri" panose="020F0502020204030204" pitchFamily="34" charset="0"/>
              </a:rPr>
              <a:t>Thank You</a:t>
            </a:r>
          </a:p>
          <a:p>
            <a:pPr algn="ctr"/>
            <a:endParaRPr lang="en-US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Calibri" panose="020F0502020204030204" pitchFamily="34" charset="0"/>
              </a:rPr>
              <a:t>Any 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1E854-46D0-4415-A4CA-D9E66C40E7D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5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1"/>
            <a:ext cx="8229600" cy="609600"/>
          </a:xfrm>
        </p:spPr>
        <p:txBody>
          <a:bodyPr/>
          <a:lstStyle/>
          <a:p>
            <a:r>
              <a:rPr lang="en-US" sz="3600" b="1" dirty="0"/>
              <a:t>Overview of the TPP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</p:spPr>
        <p:txBody>
          <a:bodyPr/>
          <a:lstStyle/>
          <a:p>
            <a:r>
              <a:rPr lang="en-US" sz="2200" dirty="0">
                <a:latin typeface="Calibri" panose="020F0502020204030204" pitchFamily="34" charset="0"/>
              </a:rPr>
              <a:t>Huge trade agreement: 12 countries accounting for 37% of global GDP</a:t>
            </a:r>
          </a:p>
          <a:p>
            <a:r>
              <a:rPr lang="en-US" sz="2200" dirty="0">
                <a:latin typeface="Calibri" panose="020F0502020204030204" pitchFamily="34" charset="0"/>
              </a:rPr>
              <a:t>30 TPP chapters covering a wide variety of measures aimed at reducing many types of trade costs: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</a:rPr>
              <a:t>Tariffs and TRQs on specific goods sectors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</a:rPr>
              <a:t>Cross-border NTMs for specific services sectors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</a:rPr>
              <a:t>Barriers to foreign investment in specific sectors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</a:rPr>
              <a:t>Cross-cutting provisions that apply to all sectors, that reduce trade costs in different ways: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</a:rPr>
              <a:t>Protect IP rights and government procurement access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</a:rPr>
              <a:t>Remove and reduce TBT, SPS, and customs administration barriers 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</a:rPr>
              <a:t>Raise labor and environmental standards, engage SOEs, and promote capacity building</a:t>
            </a:r>
          </a:p>
          <a:p>
            <a:r>
              <a:rPr lang="en-US" sz="2200" dirty="0">
                <a:latin typeface="Calibri" panose="020F0502020204030204" pitchFamily="34" charset="0"/>
              </a:rPr>
              <a:t>Our model is able to quantify the first 3 categories, but not the last.  Our report presents a qualitative analysis of those sections of the TPP.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1E854-46D0-4415-A4CA-D9E66C40E7D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9348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slides (if needed)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2E333-31D3-4258-881A-446D15DC797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891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Model Results: Impact of TPP on U.S. Services Sector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>
                <a:latin typeface="Calibri" panose="020F0502020204030204" pitchFamily="34" charset="0"/>
              </a:rPr>
              <a:t>Output:  </a:t>
            </a:r>
            <a:r>
              <a:rPr lang="en-US" sz="2600" dirty="0">
                <a:latin typeface="Calibri" panose="020F0502020204030204" pitchFamily="34" charset="0"/>
              </a:rPr>
              <a:t>$42.3bn above baseline (+0.1%)</a:t>
            </a:r>
          </a:p>
          <a:p>
            <a:pPr marL="0" indent="0">
              <a:buNone/>
            </a:pPr>
            <a:r>
              <a:rPr lang="en-US" sz="2600" b="1" dirty="0">
                <a:latin typeface="Calibri" panose="020F0502020204030204" pitchFamily="34" charset="0"/>
              </a:rPr>
              <a:t>Employment:  </a:t>
            </a:r>
            <a:r>
              <a:rPr lang="en-US" sz="2600" dirty="0">
                <a:latin typeface="Calibri" panose="020F0502020204030204" pitchFamily="34" charset="0"/>
              </a:rPr>
              <a:t>0.1% above baseline</a:t>
            </a:r>
          </a:p>
          <a:p>
            <a:pPr marL="0" indent="0">
              <a:buNone/>
            </a:pPr>
            <a:r>
              <a:rPr lang="en-US" sz="2600" b="1" dirty="0">
                <a:latin typeface="Calibri" panose="020F0502020204030204" pitchFamily="34" charset="0"/>
              </a:rPr>
              <a:t>Cross-border trade in services would increase:</a:t>
            </a:r>
          </a:p>
          <a:p>
            <a:pPr marL="0" indent="0">
              <a:buNone/>
            </a:pPr>
            <a:r>
              <a:rPr lang="en-US" sz="2600" b="1" dirty="0">
                <a:latin typeface="Calibri" panose="020F0502020204030204" pitchFamily="34" charset="0"/>
              </a:rPr>
              <a:t>	Exports $4.8bn above baseline</a:t>
            </a:r>
          </a:p>
          <a:p>
            <a:pPr marL="400050" lvl="1" indent="0">
              <a:buNone/>
            </a:pPr>
            <a:r>
              <a:rPr lang="en-US" sz="2000" b="1" dirty="0">
                <a:latin typeface="Calibri" panose="020F0502020204030204" pitchFamily="34" charset="0"/>
              </a:rPr>
              <a:t>		</a:t>
            </a:r>
            <a:r>
              <a:rPr lang="en-US" sz="2000" dirty="0">
                <a:latin typeface="Calibri" panose="020F0502020204030204" pitchFamily="34" charset="0"/>
              </a:rPr>
              <a:t>+$16.6bn to TPP  and  -$11.8bn to ROW</a:t>
            </a:r>
          </a:p>
          <a:p>
            <a:pPr marL="0" indent="0">
              <a:buNone/>
            </a:pPr>
            <a:r>
              <a:rPr lang="en-US" sz="2600" b="1" dirty="0">
                <a:latin typeface="Calibri" panose="020F0502020204030204" pitchFamily="34" charset="0"/>
              </a:rPr>
              <a:t>	Imports $7.0bn above baseline</a:t>
            </a:r>
          </a:p>
          <a:p>
            <a:pPr marL="400050" lvl="1" indent="0">
              <a:buNone/>
            </a:pPr>
            <a:r>
              <a:rPr lang="en-US" sz="2000" b="1" dirty="0">
                <a:latin typeface="Calibri" panose="020F0502020204030204" pitchFamily="34" charset="0"/>
              </a:rPr>
              <a:t>		</a:t>
            </a:r>
            <a:r>
              <a:rPr lang="en-US" sz="2000" dirty="0">
                <a:latin typeface="Calibri" panose="020F0502020204030204" pitchFamily="34" charset="0"/>
              </a:rPr>
              <a:t>+$2.1bn from TPP  and  +$4.9bn from ROW</a:t>
            </a:r>
          </a:p>
          <a:p>
            <a:pPr marL="0" indent="0">
              <a:buNone/>
            </a:pPr>
            <a:r>
              <a:rPr lang="en-US" sz="2600" b="1" dirty="0">
                <a:latin typeface="Calibri" panose="020F0502020204030204" pitchFamily="34" charset="0"/>
              </a:rPr>
              <a:t>Services trade through commercial presence (foreign affiliate sales) is also expected to increase with TPP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1E854-46D0-4415-A4CA-D9E66C40E7D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431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93725"/>
          </a:xfrm>
        </p:spPr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Investment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924800" cy="5257800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</a:rPr>
              <a:t>Industry representatives strongly support the investment chapter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Investment protections (National Treatment, Most-favored Nation (MFN), Minimum Standard of Treatment, Expropriation, Performance Requirements, Nationality of Senior Management)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Negative list format except for Non-conforming Measures (NCMs)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Investor-state Dispute Settlement (ISDS)</a:t>
            </a:r>
          </a:p>
          <a:p>
            <a:r>
              <a:rPr lang="en-US" sz="2400" dirty="0">
                <a:latin typeface="Calibri" panose="020F0502020204030204" pitchFamily="34" charset="0"/>
              </a:rPr>
              <a:t>NGOs and labor unions generally opposed (shifting FDI from US, ISDS concerns)</a:t>
            </a:r>
          </a:p>
          <a:p>
            <a:r>
              <a:rPr lang="en-US" sz="2400" dirty="0">
                <a:latin typeface="Calibri" panose="020F0502020204030204" pitchFamily="34" charset="0"/>
              </a:rPr>
              <a:t>Particularly important for U.S. investors in the 5 new TPP partners, plus new ISDS provision in Australia</a:t>
            </a:r>
          </a:p>
          <a:p>
            <a:r>
              <a:rPr lang="en-US" sz="2400" dirty="0">
                <a:latin typeface="Calibri"/>
                <a:ea typeface="Times New Roman"/>
                <a:cs typeface="Times New Roman"/>
              </a:rPr>
              <a:t>Article 29.5 (Tobacco Control Measures) of Exceptions chapter allows parties to exempt from ISDS any claims challenging a tobacco control measure.</a:t>
            </a:r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1E854-46D0-4415-A4CA-D9E66C40E7D9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191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Aggregate model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2E333-31D3-4258-881A-446D15DC797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60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199" y="1295400"/>
            <a:ext cx="8229601" cy="1066800"/>
          </a:xfrm>
        </p:spPr>
        <p:txBody>
          <a:bodyPr/>
          <a:lstStyle/>
          <a:p>
            <a:pPr lvl="0"/>
            <a:r>
              <a:rPr lang="en-US" altLang="en-US" sz="32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Annual Economy-wide Effects of TPP</a:t>
            </a:r>
            <a:br>
              <a:rPr lang="en-US" altLang="en-US" sz="32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en-US" altLang="en-US" sz="32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Changes Relative to Baseline in 2032 and 2047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1E854-46D0-4415-A4CA-D9E66C40E7D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890090"/>
              </p:ext>
            </p:extLst>
          </p:nvPr>
        </p:nvGraphicFramePr>
        <p:xfrm>
          <a:off x="457199" y="2667001"/>
          <a:ext cx="8229600" cy="24170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28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557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13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0316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0645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36155">
                <a:tc>
                  <a:txBody>
                    <a:bodyPr/>
                    <a:lstStyle/>
                    <a:p>
                      <a:pPr algn="r"/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2032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6830" marR="3683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2047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6830" marR="3683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157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Billion $</a:t>
                      </a:r>
                      <a:endParaRPr lang="en-US" sz="18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  <a:endParaRPr lang="en-US" sz="18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Billion $</a:t>
                      </a:r>
                      <a:endParaRPr lang="en-US" sz="18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  <a:endParaRPr lang="en-US" sz="18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259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Real income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8890" marB="889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57.3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8890" marB="889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0.23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8890" marB="889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82.5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8890" marB="889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0.28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8890" marB="889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259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Real GDP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8890" marB="889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42.7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8890" marB="889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0.15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8890" marB="889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67.0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8890" marB="889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0.18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8890" marB="889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259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Employment (FTEs, thousands)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8890" marB="889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128.2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8890" marB="889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0.07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8890" marB="889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174.3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8890" marB="889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0.09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8890" marB="889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157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Capital stock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171.5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0.18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343.5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0.24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71713" y="5181600"/>
            <a:ext cx="29493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Source: USITC estimates.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eaLnBrk="0" hangingPunct="0"/>
            <a:r>
              <a:rPr lang="en-US" altLang="en-US" sz="14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Note: Dollar values are in 2017 prices.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38800" y="3505200"/>
            <a:ext cx="762000" cy="1676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55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the modeling results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0B82E1-120F-4C4F-960B-C86186EFAEF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2057400"/>
            <a:ext cx="5859463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981" y="3694113"/>
            <a:ext cx="5859463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189" y="5065713"/>
            <a:ext cx="584835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27981" y="6380657"/>
            <a:ext cx="2206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Source: USITC estimates</a:t>
            </a:r>
          </a:p>
        </p:txBody>
      </p:sp>
    </p:spTree>
    <p:extLst>
      <p:ext uri="{BB962C8B-B14F-4D97-AF65-F5344CB8AC3E}">
        <p14:creationId xmlns:p14="http://schemas.microsoft.com/office/powerpoint/2010/main" val="3307060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458200" cy="1660525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Broad Sector-level Effects of TPP on U.S. Output, Employment, and Trade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Changes Relative to Baseline in 2032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0B82E1-120F-4C4F-960B-C86186EFAE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904136"/>
              </p:ext>
            </p:extLst>
          </p:nvPr>
        </p:nvGraphicFramePr>
        <p:xfrm>
          <a:off x="538424" y="2667000"/>
          <a:ext cx="8288402" cy="30002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59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197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39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197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8390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1978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8390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913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Exports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Imports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Output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Employment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Billion $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Percent 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Billion $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Percent 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Billion $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Percent 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Percent 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261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Agriculture and food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8890" marB="889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8890" marB="889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8890" marB="889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8890" marB="889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8890" marB="889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8890" marB="889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8890" marB="889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8890" marB="889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3186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Manufacturing, natural resources, and energy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15.2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39.2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-10.8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-0.1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-0.2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5754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Services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8890" marB="889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4.8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8890" marB="889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8890" marB="889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8890" marB="889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8890" marB="889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42.3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8890" marB="889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8890" marB="889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36830" marR="36830" marT="8890" marB="889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8424" y="5942856"/>
            <a:ext cx="29493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Source: USITC estimates.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eaLnBrk="0" hangingPunct="0"/>
            <a:r>
              <a:rPr lang="en-US" altLang="en-US" sz="14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Note: Dollar values are in 2017 prices.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949700" y="3632200"/>
            <a:ext cx="533400" cy="3429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62600" y="3644900"/>
            <a:ext cx="533400" cy="3429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162800" y="3505200"/>
            <a:ext cx="533400" cy="2133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40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Manufacturing: Electronic equipment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2E333-31D3-4258-881A-446D15DC797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92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6086"/>
            <a:ext cx="8229600" cy="493091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500" b="1" i="1" dirty="0">
                <a:latin typeface="Calibri" panose="020F0502020204030204" pitchFamily="34" charset="0"/>
              </a:rPr>
              <a:t>Q: Which goods are included in the GTAP sector?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Most ICT goods are included in the GTAP electronic equipment sector. </a:t>
            </a:r>
          </a:p>
          <a:p>
            <a:r>
              <a:rPr lang="en-US" dirty="0">
                <a:latin typeface="Calibri" panose="020F0502020204030204" pitchFamily="34" charset="0"/>
              </a:rPr>
              <a:t>These goods are mostly tariff free within TPP.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0.03 on imports 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0.01 on exports</a:t>
            </a:r>
          </a:p>
          <a:p>
            <a:r>
              <a:rPr lang="en-US" dirty="0">
                <a:latin typeface="Calibri" panose="020F0502020204030204" pitchFamily="34" charset="0"/>
              </a:rPr>
              <a:t>Tariffs are already low due to the ITA and existing FTAs</a:t>
            </a:r>
          </a:p>
          <a:p>
            <a:r>
              <a:rPr lang="en-US" dirty="0">
                <a:latin typeface="Calibri" panose="020F0502020204030204" pitchFamily="34" charset="0"/>
              </a:rPr>
              <a:t>Both U.S. exports and imports increase, but imports increase more</a:t>
            </a:r>
          </a:p>
          <a:p>
            <a:r>
              <a:rPr lang="en-US" dirty="0">
                <a:latin typeface="Calibri" panose="020F0502020204030204" pitchFamily="34" charset="0"/>
              </a:rPr>
              <a:t>Production declines compared to the baseline as U.S. imports more as substitutes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1E854-46D0-4415-A4CA-D9E66C40E7D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  <p:sp useBgFill="1">
        <p:nvSpPr>
          <p:cNvPr id="5" name="Rectangle 4"/>
          <p:cNvSpPr/>
          <p:nvPr/>
        </p:nvSpPr>
        <p:spPr>
          <a:xfrm>
            <a:off x="0" y="838200"/>
            <a:ext cx="9144000" cy="707886"/>
          </a:xfrm>
          <a:prstGeom prst="rect">
            <a:avLst/>
          </a:prstGeom>
          <a:ln>
            <a:noFill/>
          </a:ln>
          <a:effectLst>
            <a:outerShdw dist="20000" sx="1000" sy="1000" rotWithShape="0">
              <a:srgbClr val="000000"/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>ITC Model Results: Electronic Equipment</a:t>
            </a:r>
          </a:p>
        </p:txBody>
      </p:sp>
    </p:spTree>
    <p:extLst>
      <p:ext uri="{BB962C8B-B14F-4D97-AF65-F5344CB8AC3E}">
        <p14:creationId xmlns:p14="http://schemas.microsoft.com/office/powerpoint/2010/main" val="2804587569"/>
      </p:ext>
    </p:extLst>
  </p:cSld>
  <p:clrMapOvr>
    <a:masterClrMapping/>
  </p:clrMapOvr>
</p:sld>
</file>

<file path=ppt/theme/theme1.xml><?xml version="1.0" encoding="utf-8"?>
<a:theme xmlns:a="http://schemas.openxmlformats.org/drawingml/2006/main" name="ITC_TEMPLATE">
  <a:themeElements>
    <a:clrScheme name="ITC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TC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TC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C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C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C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C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C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C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C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C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C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C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C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ITC_TEMPLATE</Template>
  <TotalTime>3952</TotalTime>
  <Words>3217</Words>
  <Application>Microsoft Office PowerPoint</Application>
  <PresentationFormat>On-screen Show (4:3)</PresentationFormat>
  <Paragraphs>433</Paragraphs>
  <Slides>32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Times New Roman</vt:lpstr>
      <vt:lpstr>ITC_TEMPLATE</vt:lpstr>
      <vt:lpstr>Custom Design</vt:lpstr>
      <vt:lpstr>Bitmap Image</vt:lpstr>
      <vt:lpstr>Trans-Pacific Partnership Agreement: Likely Impact on the U.S. Economy and on Specific Industry Sectors</vt:lpstr>
      <vt:lpstr>Plan for the Briefing</vt:lpstr>
      <vt:lpstr>Overview of the TPP Agreement</vt:lpstr>
      <vt:lpstr>Aggregate model results</vt:lpstr>
      <vt:lpstr>Annual Economy-wide Effects of TPP Changes Relative to Baseline in 2032 and 2047</vt:lpstr>
      <vt:lpstr>Interpreting the modeling results</vt:lpstr>
      <vt:lpstr>Broad Sector-level Effects of TPP on U.S. Output, Employment, and Trade Changes Relative to Baseline in 2032</vt:lpstr>
      <vt:lpstr>Manufacturing: Electronic equipment</vt:lpstr>
      <vt:lpstr>PowerPoint Presentation</vt:lpstr>
      <vt:lpstr>PowerPoint Presentation</vt:lpstr>
      <vt:lpstr>TPP Cryptographic Goods Provisions</vt:lpstr>
      <vt:lpstr>PowerPoint Presentation</vt:lpstr>
      <vt:lpstr>PowerPoint Presentation</vt:lpstr>
      <vt:lpstr>PowerPoint Presentation</vt:lpstr>
      <vt:lpstr>Services and e-commerce</vt:lpstr>
      <vt:lpstr>Services Trade is Liberalized in TPP</vt:lpstr>
      <vt:lpstr>E-Commerce Chapter: Key Provisions</vt:lpstr>
      <vt:lpstr>Impact on Digital Trade </vt:lpstr>
      <vt:lpstr>Impact on Computer Services Sector</vt:lpstr>
      <vt:lpstr>Impact on Industry Sectors</vt:lpstr>
      <vt:lpstr>Model Results: TPP Digital Provisions Lower Services Trade Costs</vt:lpstr>
      <vt:lpstr>Model Results: Effect of E-commerce Provisions on Services Trade Costs</vt:lpstr>
      <vt:lpstr>Cross-Cutting and Procedural Provisions and Other Provisions Addressing Rules and NonTariff Measures</vt:lpstr>
      <vt:lpstr>Cross-Cutting Provisions</vt:lpstr>
      <vt:lpstr>PowerPoint Presentation</vt:lpstr>
      <vt:lpstr>Key IPR Provisions, part 1</vt:lpstr>
      <vt:lpstr>Key IPR Provisions, part 2</vt:lpstr>
      <vt:lpstr>Industry Perspectives</vt:lpstr>
      <vt:lpstr>PowerPoint Presentation</vt:lpstr>
      <vt:lpstr>Extra slides (if needed)</vt:lpstr>
      <vt:lpstr>Model Results: Impact of TPP on U.S. Services Sector</vt:lpstr>
      <vt:lpstr>Investment</vt:lpstr>
    </vt:vector>
  </TitlesOfParts>
  <Company>USITC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Retail Services</dc:title>
  <dc:creator>eric.forden</dc:creator>
  <cp:lastModifiedBy>Katasha Kalonji</cp:lastModifiedBy>
  <cp:revision>276</cp:revision>
  <cp:lastPrinted>2016-06-06T14:51:32Z</cp:lastPrinted>
  <dcterms:created xsi:type="dcterms:W3CDTF">2009-09-23T13:49:33Z</dcterms:created>
  <dcterms:modified xsi:type="dcterms:W3CDTF">2016-07-11T17:52:30Z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1297031180</vt:i4>
  </property>
  <property fmtid="{D5CDD505-2E9C-101B-9397-08002B2CF9AE}" pid="3" name="_NewReviewCycle">
    <vt:lpwstr/>
  </property>
  <property fmtid="{D5CDD505-2E9C-101B-9397-08002B2CF9AE}" pid="4" name="_EmailSubject">
    <vt:lpwstr>USITC TPP Report</vt:lpwstr>
  </property>
  <property fmtid="{D5CDD505-2E9C-101B-9397-08002B2CF9AE}" pid="5" name="_AuthorEmail">
    <vt:lpwstr>monique@qualcomm.com</vt:lpwstr>
  </property>
  <property fmtid="{D5CDD505-2E9C-101B-9397-08002B2CF9AE}" pid="6" name="_AuthorEmailDisplayName">
    <vt:lpwstr>Rodriguez, Monique</vt:lpwstr>
  </property>
</Properties>
</file>