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2"/>
  </p:notesMasterIdLst>
  <p:sldIdLst>
    <p:sldId id="283" r:id="rId2"/>
    <p:sldId id="275" r:id="rId3"/>
    <p:sldId id="287" r:id="rId4"/>
    <p:sldId id="288" r:id="rId5"/>
    <p:sldId id="268" r:id="rId6"/>
    <p:sldId id="293" r:id="rId7"/>
    <p:sldId id="284" r:id="rId8"/>
    <p:sldId id="294" r:id="rId9"/>
    <p:sldId id="285" r:id="rId10"/>
    <p:sldId id="286" r:id="rId11"/>
    <p:sldId id="290" r:id="rId12"/>
    <p:sldId id="289" r:id="rId13"/>
    <p:sldId id="292" r:id="rId14"/>
    <p:sldId id="291" r:id="rId15"/>
    <p:sldId id="280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8"/>
    <a:srgbClr val="D2202F"/>
    <a:srgbClr val="284389"/>
    <a:srgbClr val="28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7701F-AD54-4052-AA3F-066839F68D3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9039-6468-448B-A7CC-6CF5A6F0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9039-6468-448B-A7CC-6CF5A6F097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9039-6468-448B-A7CC-6CF5A6F097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9039-6468-448B-A7CC-6CF5A6F097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9039-6468-448B-A7CC-6CF5A6F097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2AD06-D39C-C04B-AA43-1AFE8AF87AC0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C64-490E-1745-9C41-28DE4FEF2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inside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5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-1"/>
          <a:stretch/>
        </p:blipFill>
        <p:spPr>
          <a:xfrm>
            <a:off x="274645" y="1963271"/>
            <a:ext cx="8594711" cy="1543721"/>
          </a:xfrm>
        </p:spPr>
      </p:pic>
    </p:spTree>
    <p:extLst>
      <p:ext uri="{BB962C8B-B14F-4D97-AF65-F5344CB8AC3E}">
        <p14:creationId xmlns:p14="http://schemas.microsoft.com/office/powerpoint/2010/main" val="217870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 with Sen. Feinstein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" y="840259"/>
            <a:ext cx="7900502" cy="40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3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 with Office of Public Engagement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7170" name="Picture 2" descr="https://fbcdn-sphotos-c-a.akamaihd.net/hphotos-ak-xap1/v/t1.0-9/10665793_973383042688079_737327750611230006_n.jpg?oh=28eed66d38efc0ab5506f1c801911990&amp;oe=5487C5CA&amp;__gda__=1422860163_86e20532da1efa8e41d690f2d336b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55" y="318636"/>
            <a:ext cx="6659691" cy="49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8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Water Roundtable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6146" name="Picture 2" descr="https://fbcdn-sphotos-e-a.akamaihd.net/hphotos-ak-xpa1/v/t1.0-9/10288753_973382996021417_7017111224263935997_n.jpg?oh=8e0103b234f240204337c3444134864b&amp;oe=54911D3C&amp;__gda__=1422774148_e3f64c4b9c77806c432a889a159073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6" y="444558"/>
            <a:ext cx="7967409" cy="44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6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199" y="-799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77" b="301"/>
          <a:stretch/>
        </p:blipFill>
        <p:spPr>
          <a:xfrm>
            <a:off x="2324801" y="1004048"/>
            <a:ext cx="449439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 with Customs &amp; Border Protection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" y="608776"/>
            <a:ext cx="7878671" cy="44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108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83" y="745310"/>
            <a:ext cx="3801035" cy="5373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3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819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737" r="1727" b="-3103"/>
          <a:stretch/>
        </p:blipFill>
        <p:spPr bwMode="auto">
          <a:xfrm>
            <a:off x="1149294" y="968188"/>
            <a:ext cx="6845413" cy="3774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52383" y="4875103"/>
            <a:ext cx="4639235" cy="13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1398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58709" r="88521" b="7017"/>
          <a:stretch/>
        </p:blipFill>
        <p:spPr bwMode="auto">
          <a:xfrm>
            <a:off x="2846368" y="2557500"/>
            <a:ext cx="715645" cy="105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6"/>
          <a:stretch/>
        </p:blipFill>
        <p:spPr>
          <a:xfrm>
            <a:off x="3621329" y="2410815"/>
            <a:ext cx="1653018" cy="6551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45354"/>
          <a:stretch/>
        </p:blipFill>
        <p:spPr bwMode="auto">
          <a:xfrm>
            <a:off x="1577825" y="1242660"/>
            <a:ext cx="5740026" cy="116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0"/>
          <a:stretch/>
        </p:blipFill>
        <p:spPr>
          <a:xfrm>
            <a:off x="3621329" y="3209366"/>
            <a:ext cx="1653018" cy="30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344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7" t="37814" r="14678" b="25926"/>
          <a:stretch/>
        </p:blipFill>
        <p:spPr bwMode="auto">
          <a:xfrm>
            <a:off x="1633172" y="2700804"/>
            <a:ext cx="5877656" cy="34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3" t="17273" r="28300" b="71802"/>
          <a:stretch>
            <a:fillRect/>
          </a:stretch>
        </p:blipFill>
        <p:spPr bwMode="auto">
          <a:xfrm>
            <a:off x="3163888" y="1275229"/>
            <a:ext cx="28162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72988" y="1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2600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http://www.fm949sd.com/Pics/SD6_C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3" y="720089"/>
            <a:ext cx="2991485" cy="136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/>
          <a:srcRect b="33651"/>
          <a:stretch/>
        </p:blipFill>
        <p:spPr>
          <a:xfrm>
            <a:off x="2093259" y="2427162"/>
            <a:ext cx="6979024" cy="35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2014 Delegation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1026" name="Picture 2" descr="https://fbcdn-sphotos-b-a.akamaihd.net/hphotos-ak-xap1/v/t1.0-9/10660339_973225166037200_8041278331298434517_n.jpg?oh=ed74f2960efd75f3a8bfba6a65d40242&amp;oe=5484620D&amp;__gda__=1422590673_ede5ae34f101e0b7d50e801caf4af8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8"/>
          <a:stretch/>
        </p:blipFill>
        <p:spPr bwMode="auto">
          <a:xfrm>
            <a:off x="935364" y="1046206"/>
            <a:ext cx="7273272" cy="43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1980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Media Coverage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 descr="http://eat-ology.com/Content/image/fox-5-san-dieg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b="22000"/>
          <a:stretch/>
        </p:blipFill>
        <p:spPr bwMode="auto">
          <a:xfrm>
            <a:off x="284648" y="1023191"/>
            <a:ext cx="2297187" cy="1284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61362" t="41387" r="14034" b="15369"/>
          <a:stretch/>
        </p:blipFill>
        <p:spPr bwMode="auto">
          <a:xfrm>
            <a:off x="2162770" y="2421871"/>
            <a:ext cx="5966757" cy="3539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7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Reception at </a:t>
            </a:r>
            <a:r>
              <a:rPr lang="en-US" sz="2400" dirty="0" err="1" smtClean="0">
                <a:solidFill>
                  <a:srgbClr val="D2202F"/>
                </a:solidFill>
                <a:latin typeface="Rockwell" panose="02060603020205020403" pitchFamily="18" charset="0"/>
              </a:rPr>
              <a:t>Carr</a:t>
            </a:r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 Workspaces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4098" name="Picture 2" descr="https://fbcdn-sphotos-c-a.akamaihd.net/hphotos-ak-xaf1/v/t1.0-9/10710900_976343579058692_7393478658543998306_n.jpg?oh=1181fb592f34f3d00fb8a3febcc7014b&amp;oe=5482B26B&amp;__gda__=1422950874_baaade2c7a001287ad8b7a3c298c3d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54" y="493568"/>
            <a:ext cx="6970293" cy="46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8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Twilight Capitol Tour with Rep. Juan Vargas 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5123" name="3565B42D-C67E-4B2F-BE31-EB88A10D65B5" descr="3565B42D-C67E-4B2F-BE31-EB88A10D65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352"/>
            <a:ext cx="73152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Meetings Included: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228166"/>
            <a:ext cx="8229600" cy="4897998"/>
          </a:xfrm>
        </p:spPr>
        <p:txBody>
          <a:bodyPr>
            <a:normAutofit fontScale="77500" lnSpcReduction="20000"/>
          </a:bodyPr>
          <a:lstStyle/>
          <a:p>
            <a:pPr marL="457200" lvl="2" indent="-457200"/>
            <a:r>
              <a:rPr lang="en-US" sz="3200" b="1" dirty="0" smtClean="0">
                <a:solidFill>
                  <a:srgbClr val="1D4288"/>
                </a:solidFill>
              </a:rPr>
              <a:t>US </a:t>
            </a:r>
            <a:r>
              <a:rPr lang="en-US" sz="3200" b="1" dirty="0">
                <a:solidFill>
                  <a:srgbClr val="1D4288"/>
                </a:solidFill>
              </a:rPr>
              <a:t>Department of Health &amp; Human </a:t>
            </a:r>
            <a:r>
              <a:rPr lang="en-US" sz="3200" b="1" dirty="0" smtClean="0">
                <a:solidFill>
                  <a:srgbClr val="1D4288"/>
                </a:solidFill>
              </a:rPr>
              <a:t>Services</a:t>
            </a:r>
            <a:br>
              <a:rPr lang="en-US" sz="3200" b="1" dirty="0" smtClean="0">
                <a:solidFill>
                  <a:srgbClr val="1D4288"/>
                </a:solidFill>
              </a:rPr>
            </a:br>
            <a:endParaRPr lang="en-US" sz="32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3200" b="1" dirty="0">
                <a:solidFill>
                  <a:srgbClr val="1D4288"/>
                </a:solidFill>
              </a:rPr>
              <a:t>Sean Cavanaugh, </a:t>
            </a:r>
            <a:r>
              <a:rPr lang="en-US" sz="3200" b="1" dirty="0" smtClean="0">
                <a:solidFill>
                  <a:srgbClr val="1D4288"/>
                </a:solidFill>
              </a:rPr>
              <a:t>Deputy Administrator, Centers </a:t>
            </a:r>
            <a:r>
              <a:rPr lang="en-US" sz="3200" b="1" dirty="0">
                <a:solidFill>
                  <a:srgbClr val="1D4288"/>
                </a:solidFill>
              </a:rPr>
              <a:t>for Medicare &amp; Medicaid </a:t>
            </a:r>
            <a:r>
              <a:rPr lang="en-US" sz="3200" b="1" dirty="0" smtClean="0">
                <a:solidFill>
                  <a:srgbClr val="1D4288"/>
                </a:solidFill>
              </a:rPr>
              <a:t>Services</a:t>
            </a:r>
            <a:br>
              <a:rPr lang="en-US" sz="3200" b="1" dirty="0" smtClean="0">
                <a:solidFill>
                  <a:srgbClr val="1D4288"/>
                </a:solidFill>
              </a:rPr>
            </a:br>
            <a:endParaRPr lang="en-US" sz="32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3200" b="1" dirty="0">
                <a:solidFill>
                  <a:srgbClr val="1D4288"/>
                </a:solidFill>
              </a:rPr>
              <a:t>US Chamber of </a:t>
            </a:r>
            <a:r>
              <a:rPr lang="en-US" sz="3200" b="1" dirty="0" smtClean="0">
                <a:solidFill>
                  <a:srgbClr val="1D4288"/>
                </a:solidFill>
              </a:rPr>
              <a:t>Commerce</a:t>
            </a:r>
            <a:br>
              <a:rPr lang="en-US" sz="3200" b="1" dirty="0" smtClean="0">
                <a:solidFill>
                  <a:srgbClr val="1D4288"/>
                </a:solidFill>
              </a:rPr>
            </a:br>
            <a:endParaRPr lang="en-US" sz="32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3200" b="1" dirty="0">
                <a:solidFill>
                  <a:srgbClr val="1D4288"/>
                </a:solidFill>
              </a:rPr>
              <a:t>Mexican </a:t>
            </a:r>
            <a:r>
              <a:rPr lang="en-US" sz="3200" b="1" dirty="0" smtClean="0">
                <a:solidFill>
                  <a:srgbClr val="1D4288"/>
                </a:solidFill>
              </a:rPr>
              <a:t>Embassy</a:t>
            </a:r>
            <a:br>
              <a:rPr lang="en-US" sz="3200" b="1" dirty="0" smtClean="0">
                <a:solidFill>
                  <a:srgbClr val="1D4288"/>
                </a:solidFill>
              </a:rPr>
            </a:br>
            <a:endParaRPr lang="en-US" sz="32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3200" b="1" dirty="0">
                <a:solidFill>
                  <a:srgbClr val="1D4288"/>
                </a:solidFill>
              </a:rPr>
              <a:t>House Committee on Education and </a:t>
            </a:r>
            <a:r>
              <a:rPr lang="en-US" sz="3200" b="1" dirty="0" smtClean="0">
                <a:solidFill>
                  <a:srgbClr val="1D4288"/>
                </a:solidFill>
              </a:rPr>
              <a:t>Workforce</a:t>
            </a:r>
            <a:br>
              <a:rPr lang="en-US" sz="3200" b="1" dirty="0" smtClean="0">
                <a:solidFill>
                  <a:srgbClr val="1D4288"/>
                </a:solidFill>
              </a:rPr>
            </a:br>
            <a:endParaRPr lang="en-US" sz="32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3200" b="1" dirty="0">
                <a:solidFill>
                  <a:srgbClr val="1D4288"/>
                </a:solidFill>
              </a:rPr>
              <a:t>Office of Majority Whip Steve </a:t>
            </a:r>
            <a:r>
              <a:rPr lang="en-US" sz="3200" b="1" dirty="0" err="1" smtClean="0">
                <a:solidFill>
                  <a:srgbClr val="1D4288"/>
                </a:solidFill>
              </a:rPr>
              <a:t>Scalise</a:t>
            </a:r>
            <a:endParaRPr lang="en-US" sz="3200" b="1" dirty="0">
              <a:solidFill>
                <a:srgbClr val="1D4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Meetings Included: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228166"/>
            <a:ext cx="8229600" cy="4897998"/>
          </a:xfrm>
        </p:spPr>
        <p:txBody>
          <a:bodyPr>
            <a:noAutofit/>
          </a:bodyPr>
          <a:lstStyle/>
          <a:p>
            <a:pPr marL="457200" lvl="2" indent="-457200"/>
            <a:r>
              <a:rPr lang="en-US" sz="2500" b="1" dirty="0" smtClean="0">
                <a:solidFill>
                  <a:srgbClr val="1D4288"/>
                </a:solidFill>
              </a:rPr>
              <a:t>Department </a:t>
            </a:r>
            <a:r>
              <a:rPr lang="en-US" sz="2500" b="1" dirty="0">
                <a:solidFill>
                  <a:srgbClr val="1D4288"/>
                </a:solidFill>
              </a:rPr>
              <a:t>of Housing and Urban </a:t>
            </a:r>
            <a:r>
              <a:rPr lang="en-US" sz="2500" b="1" dirty="0" smtClean="0">
                <a:solidFill>
                  <a:srgbClr val="1D4288"/>
                </a:solidFill>
              </a:rPr>
              <a:t>Development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 smtClean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 smtClean="0">
                <a:solidFill>
                  <a:srgbClr val="1D4288"/>
                </a:solidFill>
              </a:rPr>
              <a:t>General Services Administration – Commissioner Norman Dong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 smtClean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 smtClean="0">
                <a:solidFill>
                  <a:srgbClr val="1D4288"/>
                </a:solidFill>
              </a:rPr>
              <a:t>Customs </a:t>
            </a:r>
            <a:r>
              <a:rPr lang="en-US" sz="2500" b="1" dirty="0">
                <a:solidFill>
                  <a:srgbClr val="1D4288"/>
                </a:solidFill>
              </a:rPr>
              <a:t>&amp; Border Protection – Commissioner </a:t>
            </a:r>
            <a:r>
              <a:rPr lang="en-US" sz="2500" b="1" dirty="0" err="1">
                <a:solidFill>
                  <a:srgbClr val="1D4288"/>
                </a:solidFill>
              </a:rPr>
              <a:t>Kerlikowske</a:t>
            </a:r>
            <a:r>
              <a:rPr lang="en-US" sz="2500" b="1" dirty="0">
                <a:solidFill>
                  <a:srgbClr val="1D4288"/>
                </a:solidFill>
              </a:rPr>
              <a:t>, Deputy Commissioner </a:t>
            </a:r>
            <a:r>
              <a:rPr lang="en-US" sz="2500" b="1" dirty="0" err="1">
                <a:solidFill>
                  <a:srgbClr val="1D4288"/>
                </a:solidFill>
              </a:rPr>
              <a:t>McAleenan</a:t>
            </a:r>
            <a:r>
              <a:rPr lang="en-US" sz="2500" b="1" dirty="0">
                <a:solidFill>
                  <a:srgbClr val="1D4288"/>
                </a:solidFill>
              </a:rPr>
              <a:t>, and Department of Homeland Security Acting Assistant </a:t>
            </a:r>
            <a:r>
              <a:rPr lang="en-US" sz="2500" b="1" dirty="0" smtClean="0">
                <a:solidFill>
                  <a:srgbClr val="1D4288"/>
                </a:solidFill>
              </a:rPr>
              <a:t>Secretary</a:t>
            </a:r>
            <a:endParaRPr lang="en-US" sz="2500" b="1" dirty="0">
              <a:solidFill>
                <a:srgbClr val="1D4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0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Meetings Included: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228166"/>
            <a:ext cx="8229600" cy="4897998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sz="2500" b="1" dirty="0" smtClean="0">
                <a:solidFill>
                  <a:srgbClr val="1D4288"/>
                </a:solidFill>
              </a:rPr>
              <a:t>Department </a:t>
            </a:r>
            <a:r>
              <a:rPr lang="en-US" sz="2500" b="1" dirty="0">
                <a:solidFill>
                  <a:srgbClr val="1D4288"/>
                </a:solidFill>
              </a:rPr>
              <a:t>of Commerce – Deputy Assistant Secretary, Walter </a:t>
            </a:r>
            <a:r>
              <a:rPr lang="en-US" sz="2500" b="1" dirty="0" smtClean="0">
                <a:solidFill>
                  <a:srgbClr val="1D4288"/>
                </a:solidFill>
              </a:rPr>
              <a:t>Bastian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>
                <a:solidFill>
                  <a:srgbClr val="1D4288"/>
                </a:solidFill>
              </a:rPr>
              <a:t>Department of State – Deputy Assistant Secretary, Susan </a:t>
            </a:r>
            <a:r>
              <a:rPr lang="en-US" sz="2500" b="1" dirty="0" err="1" smtClean="0">
                <a:solidFill>
                  <a:srgbClr val="1D4288"/>
                </a:solidFill>
              </a:rPr>
              <a:t>Saarnio</a:t>
            </a:r>
            <a:r>
              <a:rPr lang="en-US" sz="2500" b="1" dirty="0" smtClean="0">
                <a:solidFill>
                  <a:srgbClr val="1D4288"/>
                </a:solidFill>
              </a:rPr>
              <a:t/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>
                <a:solidFill>
                  <a:srgbClr val="1D4288"/>
                </a:solidFill>
              </a:rPr>
              <a:t>F</a:t>
            </a:r>
            <a:r>
              <a:rPr lang="en-US" sz="2500" b="1" dirty="0" smtClean="0">
                <a:solidFill>
                  <a:srgbClr val="1D4288"/>
                </a:solidFill>
              </a:rPr>
              <a:t>ederal </a:t>
            </a:r>
            <a:r>
              <a:rPr lang="en-US" sz="2500" b="1" dirty="0">
                <a:solidFill>
                  <a:srgbClr val="1D4288"/>
                </a:solidFill>
              </a:rPr>
              <a:t>Highway Administration Freight and Management </a:t>
            </a:r>
            <a:r>
              <a:rPr lang="en-US" sz="2500" b="1" dirty="0" smtClean="0">
                <a:solidFill>
                  <a:srgbClr val="1D4288"/>
                </a:solidFill>
              </a:rPr>
              <a:t>Operation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>
                <a:solidFill>
                  <a:srgbClr val="1D4288"/>
                </a:solidFill>
              </a:rPr>
              <a:t>White House Office of Science and Technology </a:t>
            </a:r>
            <a:r>
              <a:rPr lang="en-US" sz="2500" b="1" dirty="0" smtClean="0">
                <a:solidFill>
                  <a:srgbClr val="1D4288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86583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Meetings Included:</a:t>
            </a:r>
            <a:endParaRPr lang="en-US" sz="40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228166"/>
            <a:ext cx="8229600" cy="4897998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sz="2500" b="1" dirty="0" smtClean="0">
                <a:solidFill>
                  <a:srgbClr val="1D4288"/>
                </a:solidFill>
              </a:rPr>
              <a:t>Assistant U.S. Trade Representative, Jewel James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>
                <a:solidFill>
                  <a:srgbClr val="1D4288"/>
                </a:solidFill>
              </a:rPr>
              <a:t>Rep. </a:t>
            </a:r>
            <a:r>
              <a:rPr lang="en-US" sz="2500" b="1" dirty="0">
                <a:solidFill>
                  <a:srgbClr val="1D4288"/>
                </a:solidFill>
              </a:rPr>
              <a:t>Bill Shuster (R-PA), Transportation and Infrastructure Committee </a:t>
            </a:r>
            <a:r>
              <a:rPr lang="en-US" sz="2500" b="1" dirty="0" smtClean="0">
                <a:solidFill>
                  <a:srgbClr val="1D4288"/>
                </a:solidFill>
              </a:rPr>
              <a:t>Chair</a:t>
            </a:r>
            <a:br>
              <a:rPr lang="en-US" sz="2500" b="1" dirty="0" smtClean="0">
                <a:solidFill>
                  <a:srgbClr val="1D4288"/>
                </a:solidFill>
              </a:rPr>
            </a:br>
            <a:endParaRPr lang="en-US" sz="2500" b="1" dirty="0">
              <a:solidFill>
                <a:srgbClr val="1D4288"/>
              </a:solidFill>
            </a:endParaRPr>
          </a:p>
          <a:p>
            <a:pPr marL="457200" lvl="2" indent="-457200"/>
            <a:r>
              <a:rPr lang="en-US" sz="2500" b="1" dirty="0" err="1">
                <a:solidFill>
                  <a:srgbClr val="1D4288"/>
                </a:solidFill>
              </a:rPr>
              <a:t>Congressmembers</a:t>
            </a:r>
            <a:r>
              <a:rPr lang="en-US" sz="2500" b="1" dirty="0">
                <a:solidFill>
                  <a:srgbClr val="1D4288"/>
                </a:solidFill>
              </a:rPr>
              <a:t> </a:t>
            </a:r>
            <a:r>
              <a:rPr lang="en-US" sz="2500" b="1" dirty="0" err="1">
                <a:solidFill>
                  <a:srgbClr val="1D4288"/>
                </a:solidFill>
              </a:rPr>
              <a:t>Beto</a:t>
            </a:r>
            <a:r>
              <a:rPr lang="en-US" sz="2500" b="1" dirty="0">
                <a:solidFill>
                  <a:srgbClr val="1D4288"/>
                </a:solidFill>
              </a:rPr>
              <a:t> O’Rourke (TX), Henry Cuellar (TX), Jeff Denham (CA), Devin </a:t>
            </a:r>
            <a:r>
              <a:rPr lang="en-US" sz="2500" b="1" dirty="0" err="1">
                <a:solidFill>
                  <a:srgbClr val="1D4288"/>
                </a:solidFill>
              </a:rPr>
              <a:t>Nunes</a:t>
            </a:r>
            <a:r>
              <a:rPr lang="en-US" sz="2500" b="1" dirty="0">
                <a:solidFill>
                  <a:srgbClr val="1D4288"/>
                </a:solidFill>
              </a:rPr>
              <a:t> (ca), David </a:t>
            </a:r>
            <a:r>
              <a:rPr lang="en-US" sz="2500" b="1" dirty="0" err="1">
                <a:solidFill>
                  <a:srgbClr val="1D4288"/>
                </a:solidFill>
              </a:rPr>
              <a:t>Valadao</a:t>
            </a:r>
            <a:r>
              <a:rPr lang="en-US" sz="2500" b="1" dirty="0">
                <a:solidFill>
                  <a:srgbClr val="1D4288"/>
                </a:solidFill>
              </a:rPr>
              <a:t> (CA), Grace Napolitano (TX), </a:t>
            </a:r>
            <a:r>
              <a:rPr lang="en-US" sz="2500" b="1" dirty="0" err="1">
                <a:solidFill>
                  <a:srgbClr val="1D4288"/>
                </a:solidFill>
              </a:rPr>
              <a:t>Filemon</a:t>
            </a:r>
            <a:r>
              <a:rPr lang="en-US" sz="2500" b="1" dirty="0">
                <a:solidFill>
                  <a:srgbClr val="1D4288"/>
                </a:solidFill>
              </a:rPr>
              <a:t> Vela (TX) </a:t>
            </a:r>
          </a:p>
        </p:txBody>
      </p:sp>
    </p:spTree>
    <p:extLst>
      <p:ext uri="{BB962C8B-B14F-4D97-AF65-F5344CB8AC3E}">
        <p14:creationId xmlns:p14="http://schemas.microsoft.com/office/powerpoint/2010/main" val="263612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1404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Jerry Sanders, Rep. Henry Cuellar (TX) Simon </a:t>
            </a:r>
            <a:r>
              <a:rPr lang="en-US" sz="2400" dirty="0" err="1" smtClean="0">
                <a:solidFill>
                  <a:srgbClr val="D2202F"/>
                </a:solidFill>
                <a:latin typeface="Rockwell" panose="02060603020205020403" pitchFamily="18" charset="0"/>
              </a:rPr>
              <a:t>Falic</a:t>
            </a:r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, </a:t>
            </a:r>
            <a:b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</a:br>
            <a:r>
              <a:rPr lang="en-US" sz="2400" dirty="0" smtClean="0">
                <a:solidFill>
                  <a:srgbClr val="D2202F"/>
                </a:solidFill>
                <a:latin typeface="Rockwell" panose="02060603020205020403" pitchFamily="18" charset="0"/>
              </a:rPr>
              <a:t>Duty Free Americas</a:t>
            </a:r>
            <a:endParaRPr lang="en-US" sz="2400" dirty="0">
              <a:solidFill>
                <a:srgbClr val="D2202F"/>
              </a:solidFill>
              <a:latin typeface="Rockwell" panose="02060603020205020403" pitchFamily="18" charset="0"/>
            </a:endParaRPr>
          </a:p>
        </p:txBody>
      </p:sp>
      <p:pic>
        <p:nvPicPr>
          <p:cNvPr id="2050" name="Picture 2" descr="https://scontent-a-pao.xx.fbcdn.net/hphotos-xaf1/v/l/t1.0-9/1924385_971204972905886_5875633587846304156_n.jpg?oh=fa2f35c5c78a04311d8be1fc3d8c06fc&amp;oe=54BD8C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/>
          <a:stretch/>
        </p:blipFill>
        <p:spPr bwMode="auto">
          <a:xfrm>
            <a:off x="1178483" y="214184"/>
            <a:ext cx="6787034" cy="505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107</Words>
  <Application>Microsoft Office PowerPoint</Application>
  <PresentationFormat>On-screen Show (4:3)</PresentationFormat>
  <Paragraphs>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Rockwell</vt:lpstr>
      <vt:lpstr>Verdana</vt:lpstr>
      <vt:lpstr>Custom Design</vt:lpstr>
      <vt:lpstr>PowerPoint Presentation</vt:lpstr>
      <vt:lpstr>2014 Delegation</vt:lpstr>
      <vt:lpstr>Reception at Carr Workspaces</vt:lpstr>
      <vt:lpstr>Twilight Capitol Tour with Rep. Juan Vargas </vt:lpstr>
      <vt:lpstr>Meetings Included:</vt:lpstr>
      <vt:lpstr>Meetings Included:</vt:lpstr>
      <vt:lpstr>Meetings Included:</vt:lpstr>
      <vt:lpstr>Meetings Included:</vt:lpstr>
      <vt:lpstr>Jerry Sanders, Rep. Henry Cuellar (TX) Simon Falic,  Duty Free Americas</vt:lpstr>
      <vt:lpstr>Meeting with Sen. Feinstein</vt:lpstr>
      <vt:lpstr>Meeting with Office of Public Engagement</vt:lpstr>
      <vt:lpstr>Water Roundtable</vt:lpstr>
      <vt:lpstr>Media Coverage</vt:lpstr>
      <vt:lpstr>Meeting with Customs &amp; Border Protection</vt:lpstr>
      <vt:lpstr>Media Coverage</vt:lpstr>
      <vt:lpstr>Media Coverage</vt:lpstr>
      <vt:lpstr>Media Coverage</vt:lpstr>
      <vt:lpstr>Media Coverage</vt:lpstr>
      <vt:lpstr>Media Coverage</vt:lpstr>
      <vt:lpstr>Media Coverage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Livermore</dc:creator>
  <cp:lastModifiedBy>Alison Phillips</cp:lastModifiedBy>
  <cp:revision>36</cp:revision>
  <dcterms:created xsi:type="dcterms:W3CDTF">2014-08-25T21:38:35Z</dcterms:created>
  <dcterms:modified xsi:type="dcterms:W3CDTF">2014-09-23T18:52:57Z</dcterms:modified>
</cp:coreProperties>
</file>