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2" r:id="rId4"/>
    <p:sldId id="258" r:id="rId5"/>
    <p:sldId id="259" r:id="rId6"/>
    <p:sldId id="263" r:id="rId7"/>
    <p:sldId id="261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15" autoAdjust="0"/>
  </p:normalViewPr>
  <p:slideViewPr>
    <p:cSldViewPr>
      <p:cViewPr>
        <p:scale>
          <a:sx n="80" d="100"/>
          <a:sy n="80" d="100"/>
        </p:scale>
        <p:origin x="-13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F6CD-E35C-4341-A05B-8F8D528C908D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8C7DA-7D64-4C78-B765-5931BE066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70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F6CD-E35C-4341-A05B-8F8D528C908D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8C7DA-7D64-4C78-B765-5931BE066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16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F6CD-E35C-4341-A05B-8F8D528C908D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8C7DA-7D64-4C78-B765-5931BE066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47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F6CD-E35C-4341-A05B-8F8D528C908D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8C7DA-7D64-4C78-B765-5931BE066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23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F6CD-E35C-4341-A05B-8F8D528C908D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8C7DA-7D64-4C78-B765-5931BE066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733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F6CD-E35C-4341-A05B-8F8D528C908D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8C7DA-7D64-4C78-B765-5931BE066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95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F6CD-E35C-4341-A05B-8F8D528C908D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8C7DA-7D64-4C78-B765-5931BE066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7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F6CD-E35C-4341-A05B-8F8D528C908D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8C7DA-7D64-4C78-B765-5931BE066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64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F6CD-E35C-4341-A05B-8F8D528C908D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8C7DA-7D64-4C78-B765-5931BE066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09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F6CD-E35C-4341-A05B-8F8D528C908D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8C7DA-7D64-4C78-B765-5931BE066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352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F6CD-E35C-4341-A05B-8F8D528C908D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8C7DA-7D64-4C78-B765-5931BE066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33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0F6CD-E35C-4341-A05B-8F8D528C908D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8C7DA-7D64-4C78-B765-5931BE066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8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61924" y="1828800"/>
            <a:ext cx="8762999" cy="23622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chemeClr val="tx2"/>
                </a:solidFill>
                <a:latin typeface="Arial Narrow Bold"/>
                <a:cs typeface="Arial Narrow Bold"/>
              </a:rPr>
              <a:t>JOBs Coalition</a:t>
            </a:r>
            <a:br>
              <a:rPr lang="en-US" sz="3000" b="1" dirty="0" smtClean="0">
                <a:solidFill>
                  <a:schemeClr val="tx2"/>
                </a:solidFill>
                <a:latin typeface="Arial Narrow Bold"/>
                <a:cs typeface="Arial Narrow Bold"/>
              </a:rPr>
            </a:br>
            <a:r>
              <a:rPr lang="en-US" sz="3000" b="1" dirty="0" smtClean="0">
                <a:solidFill>
                  <a:schemeClr val="tx2"/>
                </a:solidFill>
                <a:latin typeface="Arial Narrow Bold"/>
                <a:cs typeface="Arial Narrow Bold"/>
              </a:rPr>
              <a:t>San Diego City Council </a:t>
            </a:r>
            <a:br>
              <a:rPr lang="en-US" sz="3000" b="1" dirty="0" smtClean="0">
                <a:solidFill>
                  <a:schemeClr val="tx2"/>
                </a:solidFill>
                <a:latin typeface="Arial Narrow Bold"/>
                <a:cs typeface="Arial Narrow Bold"/>
              </a:rPr>
            </a:br>
            <a:r>
              <a:rPr lang="en-US" sz="3000" b="1" dirty="0" smtClean="0">
                <a:solidFill>
                  <a:schemeClr val="tx2"/>
                </a:solidFill>
                <a:latin typeface="Arial Narrow Bold"/>
                <a:cs typeface="Arial Narrow Bold"/>
              </a:rPr>
              <a:t>Workforce Housing Impact Fee</a:t>
            </a:r>
            <a:br>
              <a:rPr lang="en-US" sz="3000" b="1" dirty="0" smtClean="0">
                <a:solidFill>
                  <a:schemeClr val="tx2"/>
                </a:solidFill>
                <a:latin typeface="Arial Narrow Bold"/>
                <a:cs typeface="Arial Narrow Bold"/>
              </a:rPr>
            </a:br>
            <a:r>
              <a:rPr lang="en-US" sz="3000" b="1" dirty="0" smtClean="0">
                <a:solidFill>
                  <a:schemeClr val="tx2"/>
                </a:solidFill>
                <a:latin typeface="Arial Narrow Bold"/>
                <a:cs typeface="Arial Narrow Bold"/>
              </a:rPr>
              <a:t>Monday, November 4, 2013</a:t>
            </a:r>
            <a:endParaRPr lang="en-US" sz="3000" b="1" dirty="0">
              <a:solidFill>
                <a:schemeClr val="tx2"/>
              </a:solidFill>
              <a:latin typeface="Arial Narrow Bold"/>
              <a:cs typeface="Arial Narrow Bol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" y="4191000"/>
            <a:ext cx="891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indent="-1828800"/>
            <a:r>
              <a:rPr lang="en-US" sz="2000" i="1" dirty="0" smtClean="0">
                <a:solidFill>
                  <a:srgbClr val="595959"/>
                </a:solidFill>
                <a:latin typeface="Georgia"/>
                <a:cs typeface="Georgia"/>
              </a:rPr>
              <a:t>Presented by: Chanelle Hawken, San Diego Regional Chamber of Commerce </a:t>
            </a:r>
          </a:p>
          <a:p>
            <a:pPr marL="1657350"/>
            <a:r>
              <a:rPr lang="en-US" sz="2000" i="1" dirty="0" smtClean="0">
                <a:solidFill>
                  <a:srgbClr val="595959"/>
                </a:solidFill>
                <a:latin typeface="Georgia"/>
                <a:cs typeface="Georgia"/>
              </a:rPr>
              <a:t>Deborah Rosenthal, Sheppard Mullin</a:t>
            </a:r>
          </a:p>
          <a:p>
            <a:pPr marL="1657350"/>
            <a:r>
              <a:rPr lang="en-US" sz="2000" i="1" dirty="0" smtClean="0">
                <a:solidFill>
                  <a:srgbClr val="595959"/>
                </a:solidFill>
                <a:latin typeface="Georgia"/>
                <a:cs typeface="Georgia"/>
              </a:rPr>
              <a:t>Craig Benedetto, NAIOP</a:t>
            </a:r>
            <a:endParaRPr lang="en-US" sz="2000" i="1" dirty="0">
              <a:solidFill>
                <a:srgbClr val="595959"/>
              </a:solidFill>
              <a:latin typeface="Georgia"/>
              <a:cs typeface="Georgia"/>
            </a:endParaRPr>
          </a:p>
        </p:txBody>
      </p:sp>
      <p:sp>
        <p:nvSpPr>
          <p:cNvPr id="15" name="Round Diagonal Corner Rectangle 14"/>
          <p:cNvSpPr/>
          <p:nvPr/>
        </p:nvSpPr>
        <p:spPr>
          <a:xfrm>
            <a:off x="-25400" y="6416377"/>
            <a:ext cx="9232900" cy="472215"/>
          </a:xfrm>
          <a:prstGeom prst="round2DiagRect">
            <a:avLst/>
          </a:prstGeom>
          <a:solidFill>
            <a:srgbClr val="1B3D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2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447800" y="304800"/>
            <a:ext cx="7467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</a:rPr>
              <a:t>Stating the Business Case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108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00200" y="304800"/>
            <a:ext cx="73152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</a:rPr>
              <a:t>Stating the Business Case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41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447800" y="304800"/>
            <a:ext cx="7467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</a:rPr>
              <a:t>Conclusion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637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1066799"/>
          </a:xfrm>
        </p:spPr>
        <p:txBody>
          <a:bodyPr numCol="1"/>
          <a:lstStyle/>
          <a:p>
            <a:pPr marL="0" indent="0" algn="ctr">
              <a:buNone/>
            </a:pPr>
            <a:r>
              <a:rPr lang="en-US" b="1" u="sng" dirty="0" smtClean="0"/>
              <a:t>JOBs Coalition</a:t>
            </a:r>
          </a:p>
          <a:p>
            <a:pPr marL="0" indent="0" algn="ctr">
              <a:buNone/>
            </a:pPr>
            <a:r>
              <a:rPr lang="en-US" sz="2400" b="1" dirty="0" smtClean="0"/>
              <a:t>Represents over 50 Businesses and Organizations</a:t>
            </a:r>
          </a:p>
          <a:p>
            <a:pPr marL="0" indent="0">
              <a:buNone/>
            </a:pPr>
            <a:endParaRPr lang="en-US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362200"/>
            <a:ext cx="8686800" cy="4154984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en-US" sz="1200" b="1" dirty="0"/>
              <a:t>Arena Pharmaceuticals</a:t>
            </a:r>
          </a:p>
          <a:p>
            <a:r>
              <a:rPr lang="en-US" sz="1200" b="1" dirty="0"/>
              <a:t>Asian Business Association</a:t>
            </a:r>
          </a:p>
          <a:p>
            <a:r>
              <a:rPr lang="en-US" sz="1200" b="1" dirty="0"/>
              <a:t>Associated Builders and Contractors </a:t>
            </a:r>
          </a:p>
          <a:p>
            <a:r>
              <a:rPr lang="en-US" sz="1200" b="1" dirty="0"/>
              <a:t>Associated General Contractors</a:t>
            </a:r>
          </a:p>
          <a:p>
            <a:r>
              <a:rPr lang="en-US" sz="1200" b="1" dirty="0"/>
              <a:t>Assure Controls, Inc.</a:t>
            </a:r>
          </a:p>
          <a:p>
            <a:r>
              <a:rPr lang="en-US" sz="1200" b="1" dirty="0"/>
              <a:t>BIOCOM</a:t>
            </a:r>
          </a:p>
          <a:p>
            <a:r>
              <a:rPr lang="en-US" sz="1200" b="1" dirty="0" err="1"/>
              <a:t>BioMed</a:t>
            </a:r>
            <a:r>
              <a:rPr lang="en-US" sz="1200" b="1" dirty="0"/>
              <a:t> Realty Trust</a:t>
            </a:r>
          </a:p>
          <a:p>
            <a:r>
              <a:rPr lang="en-US" sz="1200" b="1" dirty="0" err="1"/>
              <a:t>BioTork</a:t>
            </a:r>
            <a:r>
              <a:rPr lang="en-US" sz="1200" b="1" dirty="0"/>
              <a:t>, LLC</a:t>
            </a:r>
          </a:p>
          <a:p>
            <a:r>
              <a:rPr lang="en-US" sz="1200" b="1" dirty="0"/>
              <a:t>Building Industry Association of SD County</a:t>
            </a:r>
          </a:p>
          <a:p>
            <a:r>
              <a:rPr lang="en-US" sz="1200" b="1" dirty="0"/>
              <a:t>Building Owners &amp; Management Assn. (BOMA)</a:t>
            </a:r>
          </a:p>
          <a:p>
            <a:r>
              <a:rPr lang="en-US" sz="1200" b="1" dirty="0"/>
              <a:t>California Apartment Association, SD Chapter</a:t>
            </a:r>
          </a:p>
          <a:p>
            <a:r>
              <a:rPr lang="en-US" sz="1200" b="1" dirty="0"/>
              <a:t>California Restaurant Association</a:t>
            </a:r>
          </a:p>
          <a:p>
            <a:r>
              <a:rPr lang="en-US" sz="1200" b="1" dirty="0"/>
              <a:t>Chula Vista Chamber of Commerce</a:t>
            </a:r>
          </a:p>
          <a:p>
            <a:r>
              <a:rPr lang="en-US" sz="1200" b="1" dirty="0"/>
              <a:t>Coalition for a Prosperous America</a:t>
            </a:r>
          </a:p>
          <a:p>
            <a:r>
              <a:rPr lang="en-US" sz="1200" b="1" dirty="0"/>
              <a:t>Commercial Real Estate Alliance of San Diego</a:t>
            </a:r>
          </a:p>
          <a:p>
            <a:r>
              <a:rPr lang="en-US" sz="1200" b="1" dirty="0" err="1"/>
              <a:t>CommNexus</a:t>
            </a:r>
            <a:endParaRPr lang="en-US" sz="1200" b="1" dirty="0"/>
          </a:p>
          <a:p>
            <a:r>
              <a:rPr lang="en-US" sz="1200" b="1" dirty="0"/>
              <a:t>CONNECT </a:t>
            </a:r>
          </a:p>
          <a:p>
            <a:r>
              <a:rPr lang="en-US" sz="1200" b="1" dirty="0"/>
              <a:t>Creative Electron, Inc.</a:t>
            </a:r>
          </a:p>
          <a:p>
            <a:r>
              <a:rPr lang="en-US" sz="1200" b="1" dirty="0"/>
              <a:t>Downtown San Diego Partnership</a:t>
            </a:r>
          </a:p>
          <a:p>
            <a:r>
              <a:rPr lang="en-US" sz="1200" b="1" dirty="0"/>
              <a:t>East County Economic Development Council</a:t>
            </a:r>
          </a:p>
          <a:p>
            <a:r>
              <a:rPr lang="en-US" sz="1200" b="1" dirty="0"/>
              <a:t>Filipino American Chamber of Commerce</a:t>
            </a:r>
          </a:p>
          <a:p>
            <a:r>
              <a:rPr lang="en-US" sz="1200" b="1" dirty="0"/>
              <a:t>Greater San Diego Association of REALTORS</a:t>
            </a:r>
          </a:p>
          <a:p>
            <a:r>
              <a:rPr lang="en-US" sz="1200" b="1" dirty="0" err="1"/>
              <a:t>HumanCentric</a:t>
            </a:r>
            <a:r>
              <a:rPr lang="en-US" sz="1200" b="1" dirty="0"/>
              <a:t> Performance, Inc.</a:t>
            </a:r>
          </a:p>
          <a:p>
            <a:r>
              <a:rPr lang="en-US" sz="1200" b="1" dirty="0"/>
              <a:t>Industrial Environmental Association</a:t>
            </a:r>
          </a:p>
          <a:p>
            <a:r>
              <a:rPr lang="en-US" sz="1200" b="1" dirty="0"/>
              <a:t>Institute of Real Estate Management, San Diego Chapter</a:t>
            </a:r>
          </a:p>
          <a:p>
            <a:r>
              <a:rPr lang="en-US" sz="1200" b="1" dirty="0" err="1"/>
              <a:t>Kevane</a:t>
            </a:r>
            <a:r>
              <a:rPr lang="en-US" sz="1200" b="1" dirty="0"/>
              <a:t> Company Inc.</a:t>
            </a:r>
          </a:p>
          <a:p>
            <a:r>
              <a:rPr lang="en-US" sz="1200" b="1" dirty="0" smtClean="0"/>
              <a:t>McKinney </a:t>
            </a:r>
            <a:r>
              <a:rPr lang="en-US" sz="1200" b="1" dirty="0"/>
              <a:t>Advisory Group</a:t>
            </a:r>
          </a:p>
          <a:p>
            <a:r>
              <a:rPr lang="en-US" sz="1200" b="1" dirty="0"/>
              <a:t>NAIOP, San Diego</a:t>
            </a:r>
          </a:p>
          <a:p>
            <a:r>
              <a:rPr lang="en-US" sz="1200" b="1" dirty="0"/>
              <a:t>National Black Contractors Association</a:t>
            </a:r>
          </a:p>
          <a:p>
            <a:r>
              <a:rPr lang="en-US" sz="1200" b="1" dirty="0"/>
              <a:t>National City Chamber of Commerce</a:t>
            </a:r>
          </a:p>
          <a:p>
            <a:r>
              <a:rPr lang="en-US" sz="1200" b="1" dirty="0"/>
              <a:t>Next Gen</a:t>
            </a:r>
          </a:p>
          <a:p>
            <a:r>
              <a:rPr lang="en-US" sz="1200" b="1" dirty="0"/>
              <a:t>One Stop Systems, Inc.</a:t>
            </a:r>
          </a:p>
          <a:p>
            <a:r>
              <a:rPr lang="en-US" sz="1200" b="1" dirty="0"/>
              <a:t>Pfizer</a:t>
            </a:r>
          </a:p>
          <a:p>
            <a:r>
              <a:rPr lang="en-US" sz="1200" b="1" dirty="0"/>
              <a:t>Qualcomm</a:t>
            </a:r>
          </a:p>
          <a:p>
            <a:r>
              <a:rPr lang="en-US" sz="1200" b="1" dirty="0"/>
              <a:t>San Diego Business Leadership Alliance </a:t>
            </a:r>
          </a:p>
          <a:p>
            <a:r>
              <a:rPr lang="en-US" sz="1200" b="1" dirty="0"/>
              <a:t>San Diego County Apartment Association</a:t>
            </a:r>
          </a:p>
          <a:p>
            <a:r>
              <a:rPr lang="en-US" sz="1200" b="1" dirty="0"/>
              <a:t>San Diego County Taxpayers Association</a:t>
            </a:r>
          </a:p>
          <a:p>
            <a:r>
              <a:rPr lang="en-US" sz="1200" b="1" dirty="0"/>
              <a:t>San Diego East County Chamber of </a:t>
            </a:r>
            <a:r>
              <a:rPr lang="en-US" sz="1200" b="1" dirty="0" smtClean="0"/>
              <a:t>  Commerce</a:t>
            </a:r>
            <a:endParaRPr lang="en-US" sz="1200" b="1" dirty="0"/>
          </a:p>
          <a:p>
            <a:r>
              <a:rPr lang="en-US" sz="1200" b="1" dirty="0"/>
              <a:t>San Diego Port Tenants Association</a:t>
            </a:r>
          </a:p>
          <a:p>
            <a:pPr marL="119063"/>
            <a:r>
              <a:rPr lang="en-US" sz="1200" b="1" dirty="0"/>
              <a:t>SD Regional Economic Development Corporation</a:t>
            </a:r>
          </a:p>
          <a:p>
            <a:pPr marL="119063"/>
            <a:r>
              <a:rPr lang="en-US" sz="1200" b="1" dirty="0"/>
              <a:t>San Diego Sports Innovators (SDSI)</a:t>
            </a:r>
          </a:p>
          <a:p>
            <a:pPr marL="119063"/>
            <a:r>
              <a:rPr lang="en-US" sz="1200" b="1" dirty="0"/>
              <a:t>San Diego North Chamber of Commerce</a:t>
            </a:r>
          </a:p>
          <a:p>
            <a:pPr marL="119063"/>
            <a:r>
              <a:rPr lang="en-US" sz="1200" b="1" dirty="0"/>
              <a:t>San Diego Regional Chamber of Commerce</a:t>
            </a:r>
          </a:p>
          <a:p>
            <a:pPr marL="119063"/>
            <a:r>
              <a:rPr lang="en-US" sz="1200" b="1" dirty="0"/>
              <a:t>San Diego Venture Group</a:t>
            </a:r>
          </a:p>
          <a:p>
            <a:pPr marL="119063"/>
            <a:r>
              <a:rPr lang="en-US" sz="1200" b="1" dirty="0"/>
              <a:t>San </a:t>
            </a:r>
            <a:r>
              <a:rPr lang="en-US" sz="1200" b="1" dirty="0" err="1"/>
              <a:t>Ysidro</a:t>
            </a:r>
            <a:r>
              <a:rPr lang="en-US" sz="1200" b="1" dirty="0"/>
              <a:t> Chamber of Commerce</a:t>
            </a:r>
          </a:p>
          <a:p>
            <a:pPr marL="119063"/>
            <a:r>
              <a:rPr lang="en-US" sz="1200" b="1" dirty="0"/>
              <a:t>Strategic Roundtable</a:t>
            </a:r>
          </a:p>
          <a:p>
            <a:pPr marL="119063"/>
            <a:r>
              <a:rPr lang="en-US" sz="1200" b="1" dirty="0" err="1"/>
              <a:t>Targeson</a:t>
            </a:r>
            <a:endParaRPr lang="en-US" sz="1200" b="1" dirty="0"/>
          </a:p>
          <a:p>
            <a:pPr marL="119063"/>
            <a:r>
              <a:rPr lang="en-US" sz="1200" b="1" dirty="0"/>
              <a:t>Torrey Pines Investment</a:t>
            </a:r>
          </a:p>
          <a:p>
            <a:pPr marL="119063"/>
            <a:r>
              <a:rPr lang="en-US" sz="1200" b="1" dirty="0"/>
              <a:t>Tijuana Economic Development Corporation</a:t>
            </a:r>
          </a:p>
          <a:p>
            <a:pPr marL="119063"/>
            <a:r>
              <a:rPr lang="en-US" sz="1200" b="1" dirty="0" err="1"/>
              <a:t>Vektrex</a:t>
            </a:r>
            <a:endParaRPr lang="en-US" sz="1200" b="1" dirty="0"/>
          </a:p>
          <a:p>
            <a:pPr marL="119063"/>
            <a:r>
              <a:rPr lang="en-US" sz="1200" b="1" dirty="0"/>
              <a:t>Vertex Pharmaceuticals</a:t>
            </a:r>
          </a:p>
          <a:p>
            <a:pPr marL="119063"/>
            <a:r>
              <a:rPr lang="en-US" sz="1200" b="1" dirty="0"/>
              <a:t>Vista Chamber of Commerce</a:t>
            </a:r>
          </a:p>
          <a:p>
            <a:pPr marL="119063"/>
            <a:r>
              <a:rPr lang="en-US" sz="1200" b="1" dirty="0"/>
              <a:t>World Trade Center San Diego</a:t>
            </a:r>
          </a:p>
          <a:p>
            <a:pPr marL="119063"/>
            <a:r>
              <a:rPr lang="en-US" sz="1200" b="1" dirty="0"/>
              <a:t>Z Microsystems</a:t>
            </a:r>
          </a:p>
        </p:txBody>
      </p:sp>
    </p:spTree>
    <p:extLst>
      <p:ext uri="{BB962C8B-B14F-4D97-AF65-F5344CB8AC3E}">
        <p14:creationId xmlns:p14="http://schemas.microsoft.com/office/powerpoint/2010/main" val="2975996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JOBs Coalition DOES NOT OPPOSE Affordable Housing, in fact, the Coalition has supported many policies that fund affordable housing. </a:t>
            </a:r>
          </a:p>
          <a:p>
            <a:pPr marL="400050" lvl="1" indent="0">
              <a:buNone/>
            </a:pPr>
            <a:r>
              <a:rPr lang="en-US" sz="2000" dirty="0" smtClean="0"/>
              <a:t>(Density Bonus, Parking Ratios, Tax Increment Set Asides, </a:t>
            </a:r>
            <a:r>
              <a:rPr lang="en-US" sz="2000" dirty="0" smtClean="0"/>
              <a:t>SB 391, etc</a:t>
            </a:r>
            <a:r>
              <a:rPr lang="en-US" sz="2000" dirty="0" smtClean="0"/>
              <a:t>.)</a:t>
            </a:r>
          </a:p>
          <a:p>
            <a:pPr marL="40005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b="1" dirty="0" smtClean="0"/>
              <a:t>Disagrees with the increasing the Workforce Housing Offset Fee, aka Linkage Fee, at this time.</a:t>
            </a:r>
            <a:endParaRPr lang="en-US" sz="2400" b="1" dirty="0"/>
          </a:p>
          <a:p>
            <a:r>
              <a:rPr lang="en-US" sz="2400" b="1" dirty="0" smtClean="0"/>
              <a:t>Directed specifically at Businesses and Jobs creation</a:t>
            </a:r>
          </a:p>
          <a:p>
            <a:pPr lvl="1"/>
            <a:r>
              <a:rPr lang="en-US" sz="2100" dirty="0" smtClean="0"/>
              <a:t>The Inclusionary Housing Fee directed at residential builders</a:t>
            </a:r>
          </a:p>
          <a:p>
            <a:r>
              <a:rPr lang="en-US" sz="2400" b="1" dirty="0" smtClean="0"/>
              <a:t>Only one of a handful of affordable housing recommendations adopted by the City Council since 1990</a:t>
            </a:r>
          </a:p>
          <a:p>
            <a:pPr lvl="1"/>
            <a:r>
              <a:rPr lang="en-US" sz="2100" dirty="0" smtClean="0"/>
              <a:t>City Council has failed to adopt dozens of policy recommendations proposed by previous Affordable Housing Task Forces</a:t>
            </a:r>
          </a:p>
          <a:p>
            <a:r>
              <a:rPr lang="en-US" sz="2400" b="1" dirty="0" smtClean="0"/>
              <a:t>Historically, proven incapable of generating the money needed to produce enough affordable housing  </a:t>
            </a:r>
          </a:p>
          <a:p>
            <a:pPr lvl="1"/>
            <a:r>
              <a:rPr lang="en-US" sz="2100" dirty="0" smtClean="0"/>
              <a:t>Projected to collect only $775,000 in FY 2014</a:t>
            </a:r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Introduction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86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Introduction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8768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lvl="0"/>
            <a:r>
              <a:rPr lang="en-US" sz="2000" b="1" dirty="0" smtClean="0"/>
              <a:t>Cumulative Impact of this fee and others impacting Small, Medium, and Large Businesses, why an immediate 500-900 percent increase now? </a:t>
            </a:r>
          </a:p>
          <a:p>
            <a:pPr lvl="1"/>
            <a:r>
              <a:rPr lang="en-US" sz="1600" dirty="0" smtClean="0"/>
              <a:t>Unemployment remains above 7 percent, fee was slashed in 1996 when unemployment was around 5 percent</a:t>
            </a:r>
          </a:p>
          <a:p>
            <a:pPr lvl="0"/>
            <a:r>
              <a:rPr lang="en-US" sz="2000" b="1" dirty="0" smtClean="0"/>
              <a:t>Places San Diego at a disadvantage to its competitor cities in the region, state, and the country that do not have such fees. </a:t>
            </a:r>
          </a:p>
          <a:p>
            <a:pPr lvl="1"/>
            <a:r>
              <a:rPr lang="en-US" sz="1800" dirty="0" smtClean="0"/>
              <a:t>Carlsbad, Poway, Vista, Austin, Los Angeles, Raleigh, Phoenix </a:t>
            </a:r>
          </a:p>
          <a:p>
            <a:r>
              <a:rPr lang="en-US" sz="2000" b="1" dirty="0"/>
              <a:t>San Diego is the only city in the region that has a linkage fee</a:t>
            </a:r>
          </a:p>
          <a:p>
            <a:pPr lvl="1"/>
            <a:r>
              <a:rPr lang="en-US" sz="1800" dirty="0"/>
              <a:t>If adopted, the Fee will be one of the highest Fees in the state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104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Economic Analysis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71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"/>
            <a:ext cx="7467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Economic Analysis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400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Legal Analysis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600200"/>
            <a:ext cx="9144000" cy="39624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607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447800" y="304800"/>
            <a:ext cx="72390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</a:rPr>
              <a:t>Legal Analysis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292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447800" y="304800"/>
            <a:ext cx="7467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</a:rPr>
              <a:t>Legal Analysis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145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1909</TotalTime>
  <Words>514</Words>
  <Application>Microsoft Office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JOBs Coalition San Diego City Council  Workforce Housing Impact Fee Monday, November 4, 2013</vt:lpstr>
      <vt:lpstr>Introduction</vt:lpstr>
      <vt:lpstr>Introduction</vt:lpstr>
      <vt:lpstr>Introduction</vt:lpstr>
      <vt:lpstr>Economic Analysis</vt:lpstr>
      <vt:lpstr>Economic Analysis</vt:lpstr>
      <vt:lpstr>Legal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 DIEGO REGIONAL CHAMBER OF COMMERCE</dc:title>
  <dc:creator>Katie Truong</dc:creator>
  <cp:lastModifiedBy>Michael Nagy</cp:lastModifiedBy>
  <cp:revision>25</cp:revision>
  <dcterms:created xsi:type="dcterms:W3CDTF">2013-02-22T23:07:19Z</dcterms:created>
  <dcterms:modified xsi:type="dcterms:W3CDTF">2013-10-29T23:35:43Z</dcterms:modified>
</cp:coreProperties>
</file>