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9" r:id="rId2"/>
    <p:sldId id="379" r:id="rId3"/>
    <p:sldId id="374" r:id="rId4"/>
    <p:sldId id="380" r:id="rId5"/>
    <p:sldId id="356" r:id="rId6"/>
    <p:sldId id="368" r:id="rId7"/>
    <p:sldId id="371" r:id="rId8"/>
    <p:sldId id="382" r:id="rId9"/>
    <p:sldId id="353" r:id="rId10"/>
    <p:sldId id="358" r:id="rId11"/>
    <p:sldId id="351" r:id="rId12"/>
    <p:sldId id="362" r:id="rId13"/>
    <p:sldId id="366" r:id="rId14"/>
    <p:sldId id="376" r:id="rId15"/>
    <p:sldId id="314" r:id="rId16"/>
    <p:sldId id="373" r:id="rId17"/>
    <p:sldId id="378" r:id="rId18"/>
    <p:sldId id="383" r:id="rId19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8A7"/>
    <a:srgbClr val="FF9933"/>
    <a:srgbClr val="CC870A"/>
    <a:srgbClr val="A8A808"/>
    <a:srgbClr val="64B0C2"/>
    <a:srgbClr val="6DA26A"/>
    <a:srgbClr val="816ABC"/>
    <a:srgbClr val="BBB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16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2C814-0439-4613-9A46-04ED84CE6D8C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5A4391C-634C-4A25-AEA1-DFAEA6815A49}">
      <dgm:prSet phldrT="[Texto]"/>
      <dgm:spPr/>
      <dgm:t>
        <a:bodyPr/>
        <a:lstStyle/>
        <a:p>
          <a:r>
            <a:rPr lang="en-US" noProof="0" dirty="0" smtClean="0"/>
            <a:t>Quality of Life</a:t>
          </a:r>
          <a:endParaRPr lang="en-US" noProof="0" dirty="0"/>
        </a:p>
      </dgm:t>
    </dgm:pt>
    <dgm:pt modelId="{DBDD1485-5836-4985-A03C-77CF292CF533}" type="parTrans" cxnId="{F55A590F-9D59-4621-8CF2-13481CE1361F}">
      <dgm:prSet/>
      <dgm:spPr/>
      <dgm:t>
        <a:bodyPr/>
        <a:lstStyle/>
        <a:p>
          <a:endParaRPr lang="es-MX"/>
        </a:p>
      </dgm:t>
    </dgm:pt>
    <dgm:pt modelId="{B09CC466-5D26-4EBA-BC86-82D8F53D837C}" type="sibTrans" cxnId="{F55A590F-9D59-4621-8CF2-13481CE1361F}">
      <dgm:prSet/>
      <dgm:spPr/>
      <dgm:t>
        <a:bodyPr/>
        <a:lstStyle/>
        <a:p>
          <a:endParaRPr lang="es-MX"/>
        </a:p>
      </dgm:t>
    </dgm:pt>
    <dgm:pt modelId="{1B97885F-9B09-4BB3-9059-8BFBDFB1C385}">
      <dgm:prSet phldrT="[Texto]" custT="1"/>
      <dgm:spPr/>
      <dgm:t>
        <a:bodyPr/>
        <a:lstStyle/>
        <a:p>
          <a:r>
            <a:rPr lang="en-US" sz="1800" noProof="0" dirty="0" smtClean="0"/>
            <a:t>Competitiveness</a:t>
          </a:r>
          <a:endParaRPr lang="en-US" sz="1800" noProof="0" dirty="0"/>
        </a:p>
      </dgm:t>
    </dgm:pt>
    <dgm:pt modelId="{76FBC7D2-8E1F-4F1B-B582-14B186FB7EBC}" type="parTrans" cxnId="{94AFC5B9-551D-4997-8153-0184AF193AE8}">
      <dgm:prSet/>
      <dgm:spPr/>
      <dgm:t>
        <a:bodyPr/>
        <a:lstStyle/>
        <a:p>
          <a:endParaRPr lang="es-MX"/>
        </a:p>
      </dgm:t>
    </dgm:pt>
    <dgm:pt modelId="{8541521F-F185-40AA-B599-EA064F488B3E}" type="sibTrans" cxnId="{94AFC5B9-551D-4997-8153-0184AF193AE8}">
      <dgm:prSet/>
      <dgm:spPr/>
      <dgm:t>
        <a:bodyPr/>
        <a:lstStyle/>
        <a:p>
          <a:endParaRPr lang="es-MX"/>
        </a:p>
      </dgm:t>
    </dgm:pt>
    <dgm:pt modelId="{A3C69A72-C4CE-4731-A2E9-0087D7004471}">
      <dgm:prSet phldrT="[Texto]"/>
      <dgm:spPr/>
      <dgm:t>
        <a:bodyPr/>
        <a:lstStyle/>
        <a:p>
          <a:r>
            <a:rPr lang="en-US" noProof="0" dirty="0" smtClean="0"/>
            <a:t>Region of Knowledge</a:t>
          </a:r>
          <a:endParaRPr lang="en-US" noProof="0" dirty="0"/>
        </a:p>
      </dgm:t>
    </dgm:pt>
    <dgm:pt modelId="{F76D3541-5CBD-4D3A-A28B-DDCA5B89BF1F}" type="parTrans" cxnId="{0902B0DF-F39F-4BE0-AD6D-B16998ED05D8}">
      <dgm:prSet/>
      <dgm:spPr/>
      <dgm:t>
        <a:bodyPr/>
        <a:lstStyle/>
        <a:p>
          <a:endParaRPr lang="es-MX"/>
        </a:p>
      </dgm:t>
    </dgm:pt>
    <dgm:pt modelId="{556B4269-AFFA-4FDC-91B6-D2BACF61E0BE}" type="sibTrans" cxnId="{0902B0DF-F39F-4BE0-AD6D-B16998ED05D8}">
      <dgm:prSet/>
      <dgm:spPr/>
      <dgm:t>
        <a:bodyPr/>
        <a:lstStyle/>
        <a:p>
          <a:endParaRPr lang="es-MX"/>
        </a:p>
      </dgm:t>
    </dgm:pt>
    <dgm:pt modelId="{FE64568D-BE17-4959-A330-5E0716C5DA01}">
      <dgm:prSet phldrT="[Texto]"/>
      <dgm:spPr/>
      <dgm:t>
        <a:bodyPr/>
        <a:lstStyle/>
        <a:p>
          <a:r>
            <a:rPr lang="en-US" noProof="0" dirty="0" smtClean="0"/>
            <a:t>Innovation</a:t>
          </a:r>
          <a:endParaRPr lang="en-US" noProof="0" dirty="0"/>
        </a:p>
      </dgm:t>
    </dgm:pt>
    <dgm:pt modelId="{F6809B7F-AB45-4C14-96A4-B8636025D874}" type="parTrans" cxnId="{47FA5A0B-F3BC-467E-ABC7-F2C46BC940F8}">
      <dgm:prSet/>
      <dgm:spPr/>
      <dgm:t>
        <a:bodyPr/>
        <a:lstStyle/>
        <a:p>
          <a:endParaRPr lang="es-MX"/>
        </a:p>
      </dgm:t>
    </dgm:pt>
    <dgm:pt modelId="{07CA2193-3D8E-45BF-A9BA-14E7F0ECCFCA}" type="sibTrans" cxnId="{47FA5A0B-F3BC-467E-ABC7-F2C46BC940F8}">
      <dgm:prSet/>
      <dgm:spPr/>
      <dgm:t>
        <a:bodyPr/>
        <a:lstStyle/>
        <a:p>
          <a:endParaRPr lang="es-MX"/>
        </a:p>
      </dgm:t>
    </dgm:pt>
    <dgm:pt modelId="{6D630BDA-5065-435B-BD54-3225B144DBF1}" type="pres">
      <dgm:prSet presAssocID="{CBE2C814-0439-4613-9A46-04ED84CE6D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8C3027C-6F9E-4E51-A3C9-6AB2C932FA72}" type="pres">
      <dgm:prSet presAssocID="{B5A4391C-634C-4A25-AEA1-DFAEA6815A49}" presName="centerShape" presStyleLbl="node0" presStyleIdx="0" presStyleCnt="1" custScaleX="155523" custScaleY="146680"/>
      <dgm:spPr/>
      <dgm:t>
        <a:bodyPr/>
        <a:lstStyle/>
        <a:p>
          <a:endParaRPr lang="es-MX"/>
        </a:p>
      </dgm:t>
    </dgm:pt>
    <dgm:pt modelId="{A69D7DA5-CE5C-41E4-81B6-D19A8A70924F}" type="pres">
      <dgm:prSet presAssocID="{76FBC7D2-8E1F-4F1B-B582-14B186FB7EBC}" presName="Name9" presStyleLbl="parChTrans1D2" presStyleIdx="0" presStyleCnt="3"/>
      <dgm:spPr/>
      <dgm:t>
        <a:bodyPr/>
        <a:lstStyle/>
        <a:p>
          <a:endParaRPr lang="es-MX"/>
        </a:p>
      </dgm:t>
    </dgm:pt>
    <dgm:pt modelId="{3ABA924E-275C-4846-91B5-2FF072242A9C}" type="pres">
      <dgm:prSet presAssocID="{76FBC7D2-8E1F-4F1B-B582-14B186FB7EBC}" presName="connTx" presStyleLbl="parChTrans1D2" presStyleIdx="0" presStyleCnt="3"/>
      <dgm:spPr/>
      <dgm:t>
        <a:bodyPr/>
        <a:lstStyle/>
        <a:p>
          <a:endParaRPr lang="es-MX"/>
        </a:p>
      </dgm:t>
    </dgm:pt>
    <dgm:pt modelId="{DFB2DCC4-D667-410E-B02A-3B7DA76C6FD8}" type="pres">
      <dgm:prSet presAssocID="{1B97885F-9B09-4BB3-9059-8BFBDFB1C385}" presName="node" presStyleLbl="node1" presStyleIdx="0" presStyleCnt="3" custScaleX="148818" custScaleY="79911" custRadScaleRad="93092" custRadScaleInc="-9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F968AC-8FDA-4A9C-9757-AAB6D5CC437E}" type="pres">
      <dgm:prSet presAssocID="{F76D3541-5CBD-4D3A-A28B-DDCA5B89BF1F}" presName="Name9" presStyleLbl="parChTrans1D2" presStyleIdx="1" presStyleCnt="3"/>
      <dgm:spPr/>
      <dgm:t>
        <a:bodyPr/>
        <a:lstStyle/>
        <a:p>
          <a:endParaRPr lang="es-MX"/>
        </a:p>
      </dgm:t>
    </dgm:pt>
    <dgm:pt modelId="{D6C588BA-F8E8-4EB0-8CAE-AAFE3F6D7EF7}" type="pres">
      <dgm:prSet presAssocID="{F76D3541-5CBD-4D3A-A28B-DDCA5B89BF1F}" presName="connTx" presStyleLbl="parChTrans1D2" presStyleIdx="1" presStyleCnt="3"/>
      <dgm:spPr/>
      <dgm:t>
        <a:bodyPr/>
        <a:lstStyle/>
        <a:p>
          <a:endParaRPr lang="es-MX"/>
        </a:p>
      </dgm:t>
    </dgm:pt>
    <dgm:pt modelId="{D29B0169-36C0-4C03-97C4-35E1ABF16AA1}" type="pres">
      <dgm:prSet presAssocID="{A3C69A72-C4CE-4731-A2E9-0087D7004471}" presName="node" presStyleLbl="node1" presStyleIdx="1" presStyleCnt="3" custRadScaleRad="118858" custRadScaleInc="-370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5221BD-E308-401B-9836-BF52C98E6C09}" type="pres">
      <dgm:prSet presAssocID="{F6809B7F-AB45-4C14-96A4-B8636025D874}" presName="Name9" presStyleLbl="parChTrans1D2" presStyleIdx="2" presStyleCnt="3"/>
      <dgm:spPr/>
      <dgm:t>
        <a:bodyPr/>
        <a:lstStyle/>
        <a:p>
          <a:endParaRPr lang="es-MX"/>
        </a:p>
      </dgm:t>
    </dgm:pt>
    <dgm:pt modelId="{D8A11CC6-E44E-4FAF-AA01-B939AC1A8A70}" type="pres">
      <dgm:prSet presAssocID="{F6809B7F-AB45-4C14-96A4-B8636025D874}" presName="connTx" presStyleLbl="parChTrans1D2" presStyleIdx="2" presStyleCnt="3"/>
      <dgm:spPr/>
      <dgm:t>
        <a:bodyPr/>
        <a:lstStyle/>
        <a:p>
          <a:endParaRPr lang="es-MX"/>
        </a:p>
      </dgm:t>
    </dgm:pt>
    <dgm:pt modelId="{64BF16FA-AD71-44F6-B977-5B65FB400642}" type="pres">
      <dgm:prSet presAssocID="{FE64568D-BE17-4959-A330-5E0716C5DA01}" presName="node" presStyleLbl="node1" presStyleIdx="2" presStyleCnt="3" custRadScaleRad="122038" custRadScaleInc="373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55A590F-9D59-4621-8CF2-13481CE1361F}" srcId="{CBE2C814-0439-4613-9A46-04ED84CE6D8C}" destId="{B5A4391C-634C-4A25-AEA1-DFAEA6815A49}" srcOrd="0" destOrd="0" parTransId="{DBDD1485-5836-4985-A03C-77CF292CF533}" sibTransId="{B09CC466-5D26-4EBA-BC86-82D8F53D837C}"/>
    <dgm:cxn modelId="{47FA5A0B-F3BC-467E-ABC7-F2C46BC940F8}" srcId="{B5A4391C-634C-4A25-AEA1-DFAEA6815A49}" destId="{FE64568D-BE17-4959-A330-5E0716C5DA01}" srcOrd="2" destOrd="0" parTransId="{F6809B7F-AB45-4C14-96A4-B8636025D874}" sibTransId="{07CA2193-3D8E-45BF-A9BA-14E7F0ECCFCA}"/>
    <dgm:cxn modelId="{E7AE8EC4-AA3E-4F25-8F67-AD42BB61EE92}" type="presOf" srcId="{A3C69A72-C4CE-4731-A2E9-0087D7004471}" destId="{D29B0169-36C0-4C03-97C4-35E1ABF16AA1}" srcOrd="0" destOrd="0" presId="urn:microsoft.com/office/officeart/2005/8/layout/radial1"/>
    <dgm:cxn modelId="{77B08DC5-3A1F-4BA2-A9CD-EF19F25E5028}" type="presOf" srcId="{F76D3541-5CBD-4D3A-A28B-DDCA5B89BF1F}" destId="{3FF968AC-8FDA-4A9C-9757-AAB6D5CC437E}" srcOrd="0" destOrd="0" presId="urn:microsoft.com/office/officeart/2005/8/layout/radial1"/>
    <dgm:cxn modelId="{C86990EB-A9EC-4F17-9A78-3131BD70EE6F}" type="presOf" srcId="{F76D3541-5CBD-4D3A-A28B-DDCA5B89BF1F}" destId="{D6C588BA-F8E8-4EB0-8CAE-AAFE3F6D7EF7}" srcOrd="1" destOrd="0" presId="urn:microsoft.com/office/officeart/2005/8/layout/radial1"/>
    <dgm:cxn modelId="{F362F802-8DE2-48B8-BA04-B861C3EAAC23}" type="presOf" srcId="{76FBC7D2-8E1F-4F1B-B582-14B186FB7EBC}" destId="{A69D7DA5-CE5C-41E4-81B6-D19A8A70924F}" srcOrd="0" destOrd="0" presId="urn:microsoft.com/office/officeart/2005/8/layout/radial1"/>
    <dgm:cxn modelId="{519D2295-EDDD-4714-AB5A-76344A38F4EB}" type="presOf" srcId="{76FBC7D2-8E1F-4F1B-B582-14B186FB7EBC}" destId="{3ABA924E-275C-4846-91B5-2FF072242A9C}" srcOrd="1" destOrd="0" presId="urn:microsoft.com/office/officeart/2005/8/layout/radial1"/>
    <dgm:cxn modelId="{0902B0DF-F39F-4BE0-AD6D-B16998ED05D8}" srcId="{B5A4391C-634C-4A25-AEA1-DFAEA6815A49}" destId="{A3C69A72-C4CE-4731-A2E9-0087D7004471}" srcOrd="1" destOrd="0" parTransId="{F76D3541-5CBD-4D3A-A28B-DDCA5B89BF1F}" sibTransId="{556B4269-AFFA-4FDC-91B6-D2BACF61E0BE}"/>
    <dgm:cxn modelId="{BFB8FEFA-F67B-4983-AA77-83923A3602ED}" type="presOf" srcId="{FE64568D-BE17-4959-A330-5E0716C5DA01}" destId="{64BF16FA-AD71-44F6-B977-5B65FB400642}" srcOrd="0" destOrd="0" presId="urn:microsoft.com/office/officeart/2005/8/layout/radial1"/>
    <dgm:cxn modelId="{03751288-482F-4D0A-B6F2-3F65EFC11C05}" type="presOf" srcId="{F6809B7F-AB45-4C14-96A4-B8636025D874}" destId="{5C5221BD-E308-401B-9836-BF52C98E6C09}" srcOrd="0" destOrd="0" presId="urn:microsoft.com/office/officeart/2005/8/layout/radial1"/>
    <dgm:cxn modelId="{F292DD3F-8087-40A2-97CB-CF1650E13FAF}" type="presOf" srcId="{CBE2C814-0439-4613-9A46-04ED84CE6D8C}" destId="{6D630BDA-5065-435B-BD54-3225B144DBF1}" srcOrd="0" destOrd="0" presId="urn:microsoft.com/office/officeart/2005/8/layout/radial1"/>
    <dgm:cxn modelId="{7FB7EE6B-DA33-4806-871E-78C8D4EBAA81}" type="presOf" srcId="{F6809B7F-AB45-4C14-96A4-B8636025D874}" destId="{D8A11CC6-E44E-4FAF-AA01-B939AC1A8A70}" srcOrd="1" destOrd="0" presId="urn:microsoft.com/office/officeart/2005/8/layout/radial1"/>
    <dgm:cxn modelId="{C4B2EEA3-0A6A-4A9A-ABD3-0305E9B9BDCA}" type="presOf" srcId="{1B97885F-9B09-4BB3-9059-8BFBDFB1C385}" destId="{DFB2DCC4-D667-410E-B02A-3B7DA76C6FD8}" srcOrd="0" destOrd="0" presId="urn:microsoft.com/office/officeart/2005/8/layout/radial1"/>
    <dgm:cxn modelId="{686DED84-531C-4F89-AEFC-535334B5600D}" type="presOf" srcId="{B5A4391C-634C-4A25-AEA1-DFAEA6815A49}" destId="{78C3027C-6F9E-4E51-A3C9-6AB2C932FA72}" srcOrd="0" destOrd="0" presId="urn:microsoft.com/office/officeart/2005/8/layout/radial1"/>
    <dgm:cxn modelId="{94AFC5B9-551D-4997-8153-0184AF193AE8}" srcId="{B5A4391C-634C-4A25-AEA1-DFAEA6815A49}" destId="{1B97885F-9B09-4BB3-9059-8BFBDFB1C385}" srcOrd="0" destOrd="0" parTransId="{76FBC7D2-8E1F-4F1B-B582-14B186FB7EBC}" sibTransId="{8541521F-F185-40AA-B599-EA064F488B3E}"/>
    <dgm:cxn modelId="{1BD7C0C9-F99F-40AB-8EDD-6C18406352AC}" type="presParOf" srcId="{6D630BDA-5065-435B-BD54-3225B144DBF1}" destId="{78C3027C-6F9E-4E51-A3C9-6AB2C932FA72}" srcOrd="0" destOrd="0" presId="urn:microsoft.com/office/officeart/2005/8/layout/radial1"/>
    <dgm:cxn modelId="{7319FD91-BC34-4ACD-A1F8-B3F7AFDC9332}" type="presParOf" srcId="{6D630BDA-5065-435B-BD54-3225B144DBF1}" destId="{A69D7DA5-CE5C-41E4-81B6-D19A8A70924F}" srcOrd="1" destOrd="0" presId="urn:microsoft.com/office/officeart/2005/8/layout/radial1"/>
    <dgm:cxn modelId="{290039E7-700D-44AD-9763-FC53F77E0E6E}" type="presParOf" srcId="{A69D7DA5-CE5C-41E4-81B6-D19A8A70924F}" destId="{3ABA924E-275C-4846-91B5-2FF072242A9C}" srcOrd="0" destOrd="0" presId="urn:microsoft.com/office/officeart/2005/8/layout/radial1"/>
    <dgm:cxn modelId="{FC19C3DA-307E-4086-B162-7FEF6282FEB5}" type="presParOf" srcId="{6D630BDA-5065-435B-BD54-3225B144DBF1}" destId="{DFB2DCC4-D667-410E-B02A-3B7DA76C6FD8}" srcOrd="2" destOrd="0" presId="urn:microsoft.com/office/officeart/2005/8/layout/radial1"/>
    <dgm:cxn modelId="{D9C159CF-9379-4BB1-BA4E-D87205DCCC78}" type="presParOf" srcId="{6D630BDA-5065-435B-BD54-3225B144DBF1}" destId="{3FF968AC-8FDA-4A9C-9757-AAB6D5CC437E}" srcOrd="3" destOrd="0" presId="urn:microsoft.com/office/officeart/2005/8/layout/radial1"/>
    <dgm:cxn modelId="{4FA4F192-400E-4CF9-A44E-0F095C930C5B}" type="presParOf" srcId="{3FF968AC-8FDA-4A9C-9757-AAB6D5CC437E}" destId="{D6C588BA-F8E8-4EB0-8CAE-AAFE3F6D7EF7}" srcOrd="0" destOrd="0" presId="urn:microsoft.com/office/officeart/2005/8/layout/radial1"/>
    <dgm:cxn modelId="{3982EBEF-7E86-4BBD-BC42-51C346A44D33}" type="presParOf" srcId="{6D630BDA-5065-435B-BD54-3225B144DBF1}" destId="{D29B0169-36C0-4C03-97C4-35E1ABF16AA1}" srcOrd="4" destOrd="0" presId="urn:microsoft.com/office/officeart/2005/8/layout/radial1"/>
    <dgm:cxn modelId="{3ABD99DB-98F1-493B-9E3B-28BC2B1A4ACD}" type="presParOf" srcId="{6D630BDA-5065-435B-BD54-3225B144DBF1}" destId="{5C5221BD-E308-401B-9836-BF52C98E6C09}" srcOrd="5" destOrd="0" presId="urn:microsoft.com/office/officeart/2005/8/layout/radial1"/>
    <dgm:cxn modelId="{D6DAF5DB-D87C-46EE-98E0-71C05A056203}" type="presParOf" srcId="{5C5221BD-E308-401B-9836-BF52C98E6C09}" destId="{D8A11CC6-E44E-4FAF-AA01-B939AC1A8A70}" srcOrd="0" destOrd="0" presId="urn:microsoft.com/office/officeart/2005/8/layout/radial1"/>
    <dgm:cxn modelId="{44C036A2-E787-4911-ABFB-7E9C024C8DEF}" type="presParOf" srcId="{6D630BDA-5065-435B-BD54-3225B144DBF1}" destId="{64BF16FA-AD71-44F6-B977-5B65FB40064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B8C58-6116-419D-B8CA-4E28E12423F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114211E-8689-420B-961F-497B795FBCAE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endParaRPr lang="en-US" sz="2400" noProof="0" dirty="0"/>
        </a:p>
      </dgm:t>
    </dgm:pt>
    <dgm:pt modelId="{013996B8-42FC-49B4-B93E-AD2369769E7E}" type="parTrans" cxnId="{98AEFC43-8AE9-477E-9DB8-1C9D041B9F33}">
      <dgm:prSet/>
      <dgm:spPr/>
      <dgm:t>
        <a:bodyPr/>
        <a:lstStyle/>
        <a:p>
          <a:endParaRPr lang="es-MX"/>
        </a:p>
      </dgm:t>
    </dgm:pt>
    <dgm:pt modelId="{FC4CECF3-D984-4453-8BAE-FDE8CB962C84}" type="sibTrans" cxnId="{98AEFC43-8AE9-477E-9DB8-1C9D041B9F33}">
      <dgm:prSet/>
      <dgm:spPr/>
      <dgm:t>
        <a:bodyPr/>
        <a:lstStyle/>
        <a:p>
          <a:endParaRPr lang="es-MX"/>
        </a:p>
      </dgm:t>
    </dgm:pt>
    <dgm:pt modelId="{AE6751CA-C894-41A4-8377-0A8D4577952D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bg1">
              <a:lumMod val="65000"/>
              <a:alpha val="90000"/>
            </a:schemeClr>
          </a:solidFill>
        </a:ln>
      </dgm:spPr>
      <dgm:t>
        <a:bodyPr/>
        <a:lstStyle/>
        <a:p>
          <a:pPr algn="l" rtl="0"/>
          <a:r>
            <a:rPr lang="en-US" noProof="0" smtClean="0">
              <a:solidFill>
                <a:schemeClr val="bg1"/>
              </a:solidFill>
            </a:rPr>
            <a:t>Border trade and investment, attention to disputes, shared natural resources.</a:t>
          </a:r>
          <a:endParaRPr lang="en-US" noProof="0">
            <a:solidFill>
              <a:schemeClr val="bg1"/>
            </a:solidFill>
          </a:endParaRPr>
        </a:p>
      </dgm:t>
    </dgm:pt>
    <dgm:pt modelId="{EF356485-74CB-4741-97F0-15F761A99A47}" type="parTrans" cxnId="{7288C797-E5E0-4045-B605-9F61742A7A41}">
      <dgm:prSet/>
      <dgm:spPr/>
      <dgm:t>
        <a:bodyPr/>
        <a:lstStyle/>
        <a:p>
          <a:endParaRPr lang="es-MX"/>
        </a:p>
      </dgm:t>
    </dgm:pt>
    <dgm:pt modelId="{E7929982-E0A6-4B06-BF91-D0C438C90C9A}" type="sibTrans" cxnId="{7288C797-E5E0-4045-B605-9F61742A7A41}">
      <dgm:prSet/>
      <dgm:spPr/>
      <dgm:t>
        <a:bodyPr/>
        <a:lstStyle/>
        <a:p>
          <a:endParaRPr lang="es-MX"/>
        </a:p>
      </dgm:t>
    </dgm:pt>
    <dgm:pt modelId="{A2A3AD35-47A2-4A73-8D8F-BE2B21507E12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sz="2400" b="1" noProof="0" dirty="0" smtClean="0"/>
            <a:t>Links between societies</a:t>
          </a:r>
          <a:endParaRPr lang="en-US" sz="2400" b="1" noProof="0" dirty="0"/>
        </a:p>
      </dgm:t>
    </dgm:pt>
    <dgm:pt modelId="{98A9E16D-8534-4FAC-A1C1-2AF58B7E9478}" type="parTrans" cxnId="{707C11FC-63DB-41EA-A47A-F87AD0CCC554}">
      <dgm:prSet/>
      <dgm:spPr/>
      <dgm:t>
        <a:bodyPr/>
        <a:lstStyle/>
        <a:p>
          <a:endParaRPr lang="es-MX"/>
        </a:p>
      </dgm:t>
    </dgm:pt>
    <dgm:pt modelId="{2DEDD175-3DF1-484B-BE33-022EDCC0CB6D}" type="sibTrans" cxnId="{707C11FC-63DB-41EA-A47A-F87AD0CCC554}">
      <dgm:prSet/>
      <dgm:spPr/>
      <dgm:t>
        <a:bodyPr/>
        <a:lstStyle/>
        <a:p>
          <a:endParaRPr lang="es-MX"/>
        </a:p>
      </dgm:t>
    </dgm:pt>
    <dgm:pt modelId="{3767EEFD-BDE7-474C-A202-B1AE1A69FC94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sz="2400" b="1" noProof="0" dirty="0" smtClean="0"/>
            <a:t>A shared vision</a:t>
          </a:r>
          <a:endParaRPr lang="en-US" sz="2400" noProof="0" dirty="0"/>
        </a:p>
      </dgm:t>
    </dgm:pt>
    <dgm:pt modelId="{48B6789F-A403-4875-9A32-6C0EC5050179}" type="parTrans" cxnId="{DC0C1B59-5644-4CFD-B31A-7E35C5F9E376}">
      <dgm:prSet/>
      <dgm:spPr/>
      <dgm:t>
        <a:bodyPr/>
        <a:lstStyle/>
        <a:p>
          <a:endParaRPr lang="es-MX"/>
        </a:p>
      </dgm:t>
    </dgm:pt>
    <dgm:pt modelId="{2195864A-6D1A-4DF1-BC96-7EF9A74240C5}" type="sibTrans" cxnId="{DC0C1B59-5644-4CFD-B31A-7E35C5F9E376}">
      <dgm:prSet/>
      <dgm:spPr/>
      <dgm:t>
        <a:bodyPr/>
        <a:lstStyle/>
        <a:p>
          <a:endParaRPr lang="es-MX"/>
        </a:p>
      </dgm:t>
    </dgm:pt>
    <dgm:pt modelId="{CE2CEAC3-5642-4551-9E92-B2C5A6204954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bg1">
              <a:lumMod val="65000"/>
              <a:alpha val="90000"/>
            </a:schemeClr>
          </a:solidFill>
        </a:ln>
      </dgm:spPr>
      <dgm:t>
        <a:bodyPr/>
        <a:lstStyle/>
        <a:p>
          <a:pPr rtl="0"/>
          <a:r>
            <a:rPr lang="en-US" noProof="0" smtClean="0">
              <a:solidFill>
                <a:schemeClr val="bg1"/>
              </a:solidFill>
            </a:rPr>
            <a:t>Security in North and Central America, multilateral cooperation.</a:t>
          </a:r>
          <a:endParaRPr lang="en-US" noProof="0">
            <a:solidFill>
              <a:schemeClr val="bg1"/>
            </a:solidFill>
          </a:endParaRPr>
        </a:p>
      </dgm:t>
    </dgm:pt>
    <dgm:pt modelId="{710D69F3-29B4-4EBE-8F9C-F359B1B62D8F}" type="parTrans" cxnId="{A09DAB10-C32A-43F7-86CE-E98AB6B9D9D8}">
      <dgm:prSet/>
      <dgm:spPr/>
      <dgm:t>
        <a:bodyPr/>
        <a:lstStyle/>
        <a:p>
          <a:endParaRPr lang="es-MX"/>
        </a:p>
      </dgm:t>
    </dgm:pt>
    <dgm:pt modelId="{2D1AFDD9-0335-4BA1-ABAC-BC3A7DDFBE54}" type="sibTrans" cxnId="{A09DAB10-C32A-43F7-86CE-E98AB6B9D9D8}">
      <dgm:prSet/>
      <dgm:spPr/>
      <dgm:t>
        <a:bodyPr/>
        <a:lstStyle/>
        <a:p>
          <a:endParaRPr lang="es-MX"/>
        </a:p>
      </dgm:t>
    </dgm:pt>
    <dgm:pt modelId="{47F29F9E-EB21-42DA-8E96-BBB4AF43CE2C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bg1">
              <a:lumMod val="65000"/>
              <a:alpha val="90000"/>
            </a:schemeClr>
          </a:solidFill>
        </a:ln>
      </dgm:spPr>
      <dgm:t>
        <a:bodyPr/>
        <a:lstStyle/>
        <a:p>
          <a:pPr rtl="0"/>
          <a:r>
            <a:rPr lang="en-US" noProof="0" dirty="0" smtClean="0">
              <a:solidFill>
                <a:schemeClr val="bg1"/>
              </a:solidFill>
            </a:rPr>
            <a:t>Support for social and economic development in Central America, TPP, Pacific Alliance.</a:t>
          </a:r>
          <a:endParaRPr lang="en-US" noProof="0" dirty="0">
            <a:solidFill>
              <a:schemeClr val="bg1"/>
            </a:solidFill>
          </a:endParaRPr>
        </a:p>
      </dgm:t>
    </dgm:pt>
    <dgm:pt modelId="{3BED007B-E149-4F42-B1FF-0A1FBE5BA29E}" type="parTrans" cxnId="{65DE3099-B1E4-466E-A711-33DF6331A2AA}">
      <dgm:prSet/>
      <dgm:spPr/>
      <dgm:t>
        <a:bodyPr/>
        <a:lstStyle/>
        <a:p>
          <a:endParaRPr lang="es-MX"/>
        </a:p>
      </dgm:t>
    </dgm:pt>
    <dgm:pt modelId="{3084942D-B275-4288-BA42-D8368C1A4789}" type="sibTrans" cxnId="{65DE3099-B1E4-466E-A711-33DF6331A2AA}">
      <dgm:prSet/>
      <dgm:spPr/>
      <dgm:t>
        <a:bodyPr/>
        <a:lstStyle/>
        <a:p>
          <a:endParaRPr lang="es-MX"/>
        </a:p>
      </dgm:t>
    </dgm:pt>
    <dgm:pt modelId="{2562BAA6-F7BA-4D4A-9390-1AC2029019FE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bg1">
              <a:lumMod val="65000"/>
              <a:alpha val="90000"/>
            </a:schemeClr>
          </a:solidFill>
        </a:ln>
      </dgm:spPr>
      <dgm:t>
        <a:bodyPr/>
        <a:lstStyle/>
        <a:p>
          <a:pPr rtl="0"/>
          <a:r>
            <a:rPr lang="en-US" noProof="0" dirty="0" smtClean="0">
              <a:solidFill>
                <a:schemeClr val="bg1"/>
              </a:solidFill>
            </a:rPr>
            <a:t>Education, México´s image abroad, immigration reform, human development and border sustainability, consular efficiency, empowerment of Mexicans</a:t>
          </a:r>
          <a:endParaRPr lang="en-US" noProof="0" dirty="0">
            <a:solidFill>
              <a:schemeClr val="bg1"/>
            </a:solidFill>
          </a:endParaRPr>
        </a:p>
      </dgm:t>
    </dgm:pt>
    <dgm:pt modelId="{D4A8F60A-1BB3-4568-AC89-EE9607B0D70D}" type="parTrans" cxnId="{9129C9E8-8171-4278-B0E8-B2D1F2BD565C}">
      <dgm:prSet/>
      <dgm:spPr/>
      <dgm:t>
        <a:bodyPr/>
        <a:lstStyle/>
        <a:p>
          <a:endParaRPr lang="es-MX"/>
        </a:p>
      </dgm:t>
    </dgm:pt>
    <dgm:pt modelId="{8DE25384-3BBF-4CA0-A8DD-795CF4A98126}" type="sibTrans" cxnId="{9129C9E8-8171-4278-B0E8-B2D1F2BD565C}">
      <dgm:prSet/>
      <dgm:spPr/>
      <dgm:t>
        <a:bodyPr/>
        <a:lstStyle/>
        <a:p>
          <a:endParaRPr lang="es-MX"/>
        </a:p>
      </dgm:t>
    </dgm:pt>
    <dgm:pt modelId="{CC9F26F7-1766-4538-9109-76BAB6A1D614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bg1">
              <a:lumMod val="65000"/>
              <a:alpha val="90000"/>
            </a:schemeClr>
          </a:solidFill>
        </a:ln>
      </dgm:spPr>
      <dgm:t>
        <a:bodyPr/>
        <a:lstStyle/>
        <a:p>
          <a:pPr algn="l" rtl="0"/>
          <a:r>
            <a:rPr lang="en-US" noProof="0" dirty="0" smtClean="0">
              <a:solidFill>
                <a:schemeClr val="bg1"/>
              </a:solidFill>
            </a:rPr>
            <a:t>Innovation, knowledge, energy, infrastructure, shared prosperity, tourism</a:t>
          </a:r>
          <a:endParaRPr lang="en-US" noProof="0" dirty="0">
            <a:solidFill>
              <a:schemeClr val="bg1"/>
            </a:solidFill>
          </a:endParaRPr>
        </a:p>
      </dgm:t>
    </dgm:pt>
    <dgm:pt modelId="{69704E5E-FDBC-478B-B58F-9C7A957F2BC6}" type="parTrans" cxnId="{3E27AEF0-9491-4D10-B787-BAA0FB0AA0E8}">
      <dgm:prSet/>
      <dgm:spPr/>
      <dgm:t>
        <a:bodyPr/>
        <a:lstStyle/>
        <a:p>
          <a:endParaRPr lang="es-MX"/>
        </a:p>
      </dgm:t>
    </dgm:pt>
    <dgm:pt modelId="{62CE9102-10BC-4013-ADF0-E722C678D705}" type="sibTrans" cxnId="{3E27AEF0-9491-4D10-B787-BAA0FB0AA0E8}">
      <dgm:prSet/>
      <dgm:spPr/>
      <dgm:t>
        <a:bodyPr/>
        <a:lstStyle/>
        <a:p>
          <a:endParaRPr lang="es-MX"/>
        </a:p>
      </dgm:t>
    </dgm:pt>
    <dgm:pt modelId="{C730BEC0-CA0C-4D37-9190-D5FA9D0B6416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bg1">
              <a:lumMod val="65000"/>
              <a:alpha val="90000"/>
            </a:schemeClr>
          </a:solidFill>
        </a:ln>
      </dgm:spPr>
      <dgm:t>
        <a:bodyPr/>
        <a:lstStyle/>
        <a:p>
          <a:pPr algn="l" rtl="0"/>
          <a:endParaRPr lang="en-US" noProof="0">
            <a:solidFill>
              <a:schemeClr val="bg1"/>
            </a:solidFill>
          </a:endParaRPr>
        </a:p>
      </dgm:t>
    </dgm:pt>
    <dgm:pt modelId="{DED4BFC8-7B4D-4FF4-A2FD-DDED81D19198}" type="parTrans" cxnId="{79CC29C6-9BFB-4BC1-849B-ADDED2E1B037}">
      <dgm:prSet/>
      <dgm:spPr/>
      <dgm:t>
        <a:bodyPr/>
        <a:lstStyle/>
        <a:p>
          <a:endParaRPr lang="es-MX"/>
        </a:p>
      </dgm:t>
    </dgm:pt>
    <dgm:pt modelId="{52347E5E-1289-464A-8E2A-2A4EC2E7E3D1}" type="sibTrans" cxnId="{79CC29C6-9BFB-4BC1-849B-ADDED2E1B037}">
      <dgm:prSet/>
      <dgm:spPr/>
      <dgm:t>
        <a:bodyPr/>
        <a:lstStyle/>
        <a:p>
          <a:endParaRPr lang="es-MX"/>
        </a:p>
      </dgm:t>
    </dgm:pt>
    <dgm:pt modelId="{1888ED2D-B7EF-4CC5-BC6B-9B7BD95C3909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bg1">
              <a:lumMod val="65000"/>
              <a:alpha val="90000"/>
            </a:schemeClr>
          </a:solidFill>
        </a:ln>
      </dgm:spPr>
      <dgm:t>
        <a:bodyPr/>
        <a:lstStyle/>
        <a:p>
          <a:pPr rtl="0"/>
          <a:r>
            <a:rPr lang="en-US" noProof="0" dirty="0" smtClean="0">
              <a:solidFill>
                <a:schemeClr val="bg1"/>
              </a:solidFill>
            </a:rPr>
            <a:t>Attention to Mexicans, preventive protection, consular modernization, response to local bills.</a:t>
          </a:r>
          <a:endParaRPr lang="en-US" noProof="0" dirty="0">
            <a:solidFill>
              <a:schemeClr val="bg1"/>
            </a:solidFill>
          </a:endParaRPr>
        </a:p>
      </dgm:t>
    </dgm:pt>
    <dgm:pt modelId="{0B6E5927-A885-4AD5-B69F-D9463680FF4D}" type="parTrans" cxnId="{9ADAF4CC-63FD-4C02-8368-AFE8151E93E5}">
      <dgm:prSet/>
      <dgm:spPr/>
      <dgm:t>
        <a:bodyPr/>
        <a:lstStyle/>
        <a:p>
          <a:endParaRPr lang="es-MX"/>
        </a:p>
      </dgm:t>
    </dgm:pt>
    <dgm:pt modelId="{0AC61A4E-BFE7-475F-B05F-BCE3B177EF40}" type="sibTrans" cxnId="{9ADAF4CC-63FD-4C02-8368-AFE8151E93E5}">
      <dgm:prSet/>
      <dgm:spPr/>
      <dgm:t>
        <a:bodyPr/>
        <a:lstStyle/>
        <a:p>
          <a:endParaRPr lang="es-MX"/>
        </a:p>
      </dgm:t>
    </dgm:pt>
    <dgm:pt modelId="{4198CE0D-D4EE-4495-BEDE-700CCC4C61D9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bg1">
              <a:lumMod val="65000"/>
              <a:alpha val="90000"/>
            </a:schemeClr>
          </a:solidFill>
        </a:ln>
      </dgm:spPr>
      <dgm:t>
        <a:bodyPr/>
        <a:lstStyle/>
        <a:p>
          <a:pPr rtl="0"/>
          <a:endParaRPr lang="en-US" noProof="0" dirty="0">
            <a:solidFill>
              <a:schemeClr val="bg1"/>
            </a:solidFill>
          </a:endParaRPr>
        </a:p>
      </dgm:t>
    </dgm:pt>
    <dgm:pt modelId="{07FFB8A9-5F2A-44C6-AA73-F762D038811C}" type="parTrans" cxnId="{EE1ADDB2-A9B3-43CC-8CD2-B73C66CDAA2B}">
      <dgm:prSet/>
      <dgm:spPr/>
      <dgm:t>
        <a:bodyPr/>
        <a:lstStyle/>
        <a:p>
          <a:endParaRPr lang="es-MX"/>
        </a:p>
      </dgm:t>
    </dgm:pt>
    <dgm:pt modelId="{116CE771-F76C-4D14-B1CC-F214FFC9A44C}" type="sibTrans" cxnId="{EE1ADDB2-A9B3-43CC-8CD2-B73C66CDAA2B}">
      <dgm:prSet/>
      <dgm:spPr/>
      <dgm:t>
        <a:bodyPr/>
        <a:lstStyle/>
        <a:p>
          <a:endParaRPr lang="es-MX"/>
        </a:p>
      </dgm:t>
    </dgm:pt>
    <dgm:pt modelId="{179A2877-EF02-4B15-A3AE-DE14BDF75AE9}" type="pres">
      <dgm:prSet presAssocID="{E77B8C58-6116-419D-B8CA-4E28E12423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CCA1550-7FAB-4270-8DDA-605AF998F7E1}" type="pres">
      <dgm:prSet presAssocID="{5114211E-8689-420B-961F-497B795FBCAE}" presName="composite" presStyleCnt="0"/>
      <dgm:spPr/>
    </dgm:pt>
    <dgm:pt modelId="{B65D5410-72DA-4EA0-91E5-B1D9F124D206}" type="pres">
      <dgm:prSet presAssocID="{5114211E-8689-420B-961F-497B795FBCA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0B56D6-6036-4DE6-9DDF-C355340DAA79}" type="pres">
      <dgm:prSet presAssocID="{5114211E-8689-420B-961F-497B795FBCA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38EE77-A4B4-410F-B9D8-2765926255AB}" type="pres">
      <dgm:prSet presAssocID="{FC4CECF3-D984-4453-8BAE-FDE8CB962C84}" presName="space" presStyleCnt="0"/>
      <dgm:spPr/>
    </dgm:pt>
    <dgm:pt modelId="{5C1A7F94-2A6C-4B60-94DA-0BB01A0CA94D}" type="pres">
      <dgm:prSet presAssocID="{A2A3AD35-47A2-4A73-8D8F-BE2B21507E12}" presName="composite" presStyleCnt="0"/>
      <dgm:spPr/>
    </dgm:pt>
    <dgm:pt modelId="{4AE28B7D-0653-4FE2-BB53-83613460DDCC}" type="pres">
      <dgm:prSet presAssocID="{A2A3AD35-47A2-4A73-8D8F-BE2B21507E1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C57DBE-B0A4-4C80-AA35-A13E01684D6C}" type="pres">
      <dgm:prSet presAssocID="{A2A3AD35-47A2-4A73-8D8F-BE2B21507E1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15342D-C40B-4D96-B5A7-1ECF60C68AF3}" type="pres">
      <dgm:prSet presAssocID="{2DEDD175-3DF1-484B-BE33-022EDCC0CB6D}" presName="space" presStyleCnt="0"/>
      <dgm:spPr/>
    </dgm:pt>
    <dgm:pt modelId="{59875288-8C46-4CF2-A448-E6C4F91CF74F}" type="pres">
      <dgm:prSet presAssocID="{3767EEFD-BDE7-474C-A202-B1AE1A69FC94}" presName="composite" presStyleCnt="0"/>
      <dgm:spPr/>
    </dgm:pt>
    <dgm:pt modelId="{9BA1621A-5F4A-4F34-AA27-F00D48078E7E}" type="pres">
      <dgm:prSet presAssocID="{3767EEFD-BDE7-474C-A202-B1AE1A69FC9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F18B9E-B890-477F-B6D2-F7673CF3B5E3}" type="pres">
      <dgm:prSet presAssocID="{3767EEFD-BDE7-474C-A202-B1AE1A69FC9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C0C1B59-5644-4CFD-B31A-7E35C5F9E376}" srcId="{E77B8C58-6116-419D-B8CA-4E28E12423F1}" destId="{3767EEFD-BDE7-474C-A202-B1AE1A69FC94}" srcOrd="2" destOrd="0" parTransId="{48B6789F-A403-4875-9A32-6C0EC5050179}" sibTransId="{2195864A-6D1A-4DF1-BC96-7EF9A74240C5}"/>
    <dgm:cxn modelId="{EE1ADDB2-A9B3-43CC-8CD2-B73C66CDAA2B}" srcId="{A2A3AD35-47A2-4A73-8D8F-BE2B21507E12}" destId="{4198CE0D-D4EE-4495-BEDE-700CCC4C61D9}" srcOrd="1" destOrd="0" parTransId="{07FFB8A9-5F2A-44C6-AA73-F762D038811C}" sibTransId="{116CE771-F76C-4D14-B1CC-F214FFC9A44C}"/>
    <dgm:cxn modelId="{9ADAF4CC-63FD-4C02-8368-AFE8151E93E5}" srcId="{A2A3AD35-47A2-4A73-8D8F-BE2B21507E12}" destId="{1888ED2D-B7EF-4CC5-BC6B-9B7BD95C3909}" srcOrd="0" destOrd="0" parTransId="{0B6E5927-A885-4AD5-B69F-D9463680FF4D}" sibTransId="{0AC61A4E-BFE7-475F-B05F-BCE3B177EF40}"/>
    <dgm:cxn modelId="{B66E0B5F-EE07-4699-9351-5973D5E89928}" type="presOf" srcId="{5114211E-8689-420B-961F-497B795FBCAE}" destId="{B65D5410-72DA-4EA0-91E5-B1D9F124D206}" srcOrd="0" destOrd="0" presId="urn:microsoft.com/office/officeart/2005/8/layout/hList1"/>
    <dgm:cxn modelId="{4D224DFA-AEE5-4EBF-9D4C-935B81B402B3}" type="presOf" srcId="{47F29F9E-EB21-42DA-8E96-BBB4AF43CE2C}" destId="{09F18B9E-B890-477F-B6D2-F7673CF3B5E3}" srcOrd="0" destOrd="1" presId="urn:microsoft.com/office/officeart/2005/8/layout/hList1"/>
    <dgm:cxn modelId="{79CC29C6-9BFB-4BC1-849B-ADDED2E1B037}" srcId="{5114211E-8689-420B-961F-497B795FBCAE}" destId="{C730BEC0-CA0C-4D37-9190-D5FA9D0B6416}" srcOrd="1" destOrd="0" parTransId="{DED4BFC8-7B4D-4FF4-A2FD-DDED81D19198}" sibTransId="{52347E5E-1289-464A-8E2A-2A4EC2E7E3D1}"/>
    <dgm:cxn modelId="{26DBD4A1-B841-46EC-AF41-9CB3964E2881}" type="presOf" srcId="{CC9F26F7-1766-4538-9109-76BAB6A1D614}" destId="{B00B56D6-6036-4DE6-9DDF-C355340DAA79}" srcOrd="0" destOrd="2" presId="urn:microsoft.com/office/officeart/2005/8/layout/hList1"/>
    <dgm:cxn modelId="{65DE3099-B1E4-466E-A711-33DF6331A2AA}" srcId="{3767EEFD-BDE7-474C-A202-B1AE1A69FC94}" destId="{47F29F9E-EB21-42DA-8E96-BBB4AF43CE2C}" srcOrd="1" destOrd="0" parTransId="{3BED007B-E149-4F42-B1FF-0A1FBE5BA29E}" sibTransId="{3084942D-B275-4288-BA42-D8368C1A4789}"/>
    <dgm:cxn modelId="{F07E838C-B94E-45BA-94CC-1BF57EDF5C32}" type="presOf" srcId="{A2A3AD35-47A2-4A73-8D8F-BE2B21507E12}" destId="{4AE28B7D-0653-4FE2-BB53-83613460DDCC}" srcOrd="0" destOrd="0" presId="urn:microsoft.com/office/officeart/2005/8/layout/hList1"/>
    <dgm:cxn modelId="{A09DAB10-C32A-43F7-86CE-E98AB6B9D9D8}" srcId="{3767EEFD-BDE7-474C-A202-B1AE1A69FC94}" destId="{CE2CEAC3-5642-4551-9E92-B2C5A6204954}" srcOrd="0" destOrd="0" parTransId="{710D69F3-29B4-4EBE-8F9C-F359B1B62D8F}" sibTransId="{2D1AFDD9-0335-4BA1-ABAC-BC3A7DDFBE54}"/>
    <dgm:cxn modelId="{D748E667-1623-4AE4-A586-283FEDEB6399}" type="presOf" srcId="{AE6751CA-C894-41A4-8377-0A8D4577952D}" destId="{B00B56D6-6036-4DE6-9DDF-C355340DAA79}" srcOrd="0" destOrd="0" presId="urn:microsoft.com/office/officeart/2005/8/layout/hList1"/>
    <dgm:cxn modelId="{174FFD34-7D8D-4F98-8D2F-60593B638042}" type="presOf" srcId="{3767EEFD-BDE7-474C-A202-B1AE1A69FC94}" destId="{9BA1621A-5F4A-4F34-AA27-F00D48078E7E}" srcOrd="0" destOrd="0" presId="urn:microsoft.com/office/officeart/2005/8/layout/hList1"/>
    <dgm:cxn modelId="{CCC36A8C-8DA7-48BF-9D0C-787A9139A821}" type="presOf" srcId="{4198CE0D-D4EE-4495-BEDE-700CCC4C61D9}" destId="{ACC57DBE-B0A4-4C80-AA35-A13E01684D6C}" srcOrd="0" destOrd="1" presId="urn:microsoft.com/office/officeart/2005/8/layout/hList1"/>
    <dgm:cxn modelId="{3E27AEF0-9491-4D10-B787-BAA0FB0AA0E8}" srcId="{5114211E-8689-420B-961F-497B795FBCAE}" destId="{CC9F26F7-1766-4538-9109-76BAB6A1D614}" srcOrd="2" destOrd="0" parTransId="{69704E5E-FDBC-478B-B58F-9C7A957F2BC6}" sibTransId="{62CE9102-10BC-4013-ADF0-E722C678D705}"/>
    <dgm:cxn modelId="{7288C797-E5E0-4045-B605-9F61742A7A41}" srcId="{5114211E-8689-420B-961F-497B795FBCAE}" destId="{AE6751CA-C894-41A4-8377-0A8D4577952D}" srcOrd="0" destOrd="0" parTransId="{EF356485-74CB-4741-97F0-15F761A99A47}" sibTransId="{E7929982-E0A6-4B06-BF91-D0C438C90C9A}"/>
    <dgm:cxn modelId="{98AEFC43-8AE9-477E-9DB8-1C9D041B9F33}" srcId="{E77B8C58-6116-419D-B8CA-4E28E12423F1}" destId="{5114211E-8689-420B-961F-497B795FBCAE}" srcOrd="0" destOrd="0" parTransId="{013996B8-42FC-49B4-B93E-AD2369769E7E}" sibTransId="{FC4CECF3-D984-4453-8BAE-FDE8CB962C84}"/>
    <dgm:cxn modelId="{6DFBB7E0-8644-4033-B08F-D3FBE1E3DE2E}" type="presOf" srcId="{C730BEC0-CA0C-4D37-9190-D5FA9D0B6416}" destId="{B00B56D6-6036-4DE6-9DDF-C355340DAA79}" srcOrd="0" destOrd="1" presId="urn:microsoft.com/office/officeart/2005/8/layout/hList1"/>
    <dgm:cxn modelId="{707C11FC-63DB-41EA-A47A-F87AD0CCC554}" srcId="{E77B8C58-6116-419D-B8CA-4E28E12423F1}" destId="{A2A3AD35-47A2-4A73-8D8F-BE2B21507E12}" srcOrd="1" destOrd="0" parTransId="{98A9E16D-8534-4FAC-A1C1-2AF58B7E9478}" sibTransId="{2DEDD175-3DF1-484B-BE33-022EDCC0CB6D}"/>
    <dgm:cxn modelId="{D973D76A-92AB-4BCC-BDF9-F42008D07E1C}" type="presOf" srcId="{1888ED2D-B7EF-4CC5-BC6B-9B7BD95C3909}" destId="{ACC57DBE-B0A4-4C80-AA35-A13E01684D6C}" srcOrd="0" destOrd="0" presId="urn:microsoft.com/office/officeart/2005/8/layout/hList1"/>
    <dgm:cxn modelId="{797345FA-EB3B-4681-B93F-26340A2A3CE5}" type="presOf" srcId="{2562BAA6-F7BA-4D4A-9390-1AC2029019FE}" destId="{ACC57DBE-B0A4-4C80-AA35-A13E01684D6C}" srcOrd="0" destOrd="2" presId="urn:microsoft.com/office/officeart/2005/8/layout/hList1"/>
    <dgm:cxn modelId="{48A62DA6-87A1-4CDA-BD3C-10F0E5852D64}" type="presOf" srcId="{CE2CEAC3-5642-4551-9E92-B2C5A6204954}" destId="{09F18B9E-B890-477F-B6D2-F7673CF3B5E3}" srcOrd="0" destOrd="0" presId="urn:microsoft.com/office/officeart/2005/8/layout/hList1"/>
    <dgm:cxn modelId="{9129C9E8-8171-4278-B0E8-B2D1F2BD565C}" srcId="{A2A3AD35-47A2-4A73-8D8F-BE2B21507E12}" destId="{2562BAA6-F7BA-4D4A-9390-1AC2029019FE}" srcOrd="2" destOrd="0" parTransId="{D4A8F60A-1BB3-4568-AC89-EE9607B0D70D}" sibTransId="{8DE25384-3BBF-4CA0-A8DD-795CF4A98126}"/>
    <dgm:cxn modelId="{D79E4D24-3044-4F01-8567-F987A117E18F}" type="presOf" srcId="{E77B8C58-6116-419D-B8CA-4E28E12423F1}" destId="{179A2877-EF02-4B15-A3AE-DE14BDF75AE9}" srcOrd="0" destOrd="0" presId="urn:microsoft.com/office/officeart/2005/8/layout/hList1"/>
    <dgm:cxn modelId="{0D759831-0C93-4612-A494-5E8F2885FDDF}" type="presParOf" srcId="{179A2877-EF02-4B15-A3AE-DE14BDF75AE9}" destId="{FCCA1550-7FAB-4270-8DDA-605AF998F7E1}" srcOrd="0" destOrd="0" presId="urn:microsoft.com/office/officeart/2005/8/layout/hList1"/>
    <dgm:cxn modelId="{72863BF5-A4A8-4F5C-820E-726D7FDF8927}" type="presParOf" srcId="{FCCA1550-7FAB-4270-8DDA-605AF998F7E1}" destId="{B65D5410-72DA-4EA0-91E5-B1D9F124D206}" srcOrd="0" destOrd="0" presId="urn:microsoft.com/office/officeart/2005/8/layout/hList1"/>
    <dgm:cxn modelId="{7F0E8FE5-87C9-4A4E-8EF3-C8F8F9F1768A}" type="presParOf" srcId="{FCCA1550-7FAB-4270-8DDA-605AF998F7E1}" destId="{B00B56D6-6036-4DE6-9DDF-C355340DAA79}" srcOrd="1" destOrd="0" presId="urn:microsoft.com/office/officeart/2005/8/layout/hList1"/>
    <dgm:cxn modelId="{A8F86111-1DF3-4B36-86FF-A82D3F7E98D2}" type="presParOf" srcId="{179A2877-EF02-4B15-A3AE-DE14BDF75AE9}" destId="{DD38EE77-A4B4-410F-B9D8-2765926255AB}" srcOrd="1" destOrd="0" presId="urn:microsoft.com/office/officeart/2005/8/layout/hList1"/>
    <dgm:cxn modelId="{B2449285-BCAF-448E-ABED-204A0DD60273}" type="presParOf" srcId="{179A2877-EF02-4B15-A3AE-DE14BDF75AE9}" destId="{5C1A7F94-2A6C-4B60-94DA-0BB01A0CA94D}" srcOrd="2" destOrd="0" presId="urn:microsoft.com/office/officeart/2005/8/layout/hList1"/>
    <dgm:cxn modelId="{E33FCAB2-1041-4A55-BD45-6DCE5FE7BB5B}" type="presParOf" srcId="{5C1A7F94-2A6C-4B60-94DA-0BB01A0CA94D}" destId="{4AE28B7D-0653-4FE2-BB53-83613460DDCC}" srcOrd="0" destOrd="0" presId="urn:microsoft.com/office/officeart/2005/8/layout/hList1"/>
    <dgm:cxn modelId="{07C587CA-9F3A-4B4A-BC2C-C0FC094A051A}" type="presParOf" srcId="{5C1A7F94-2A6C-4B60-94DA-0BB01A0CA94D}" destId="{ACC57DBE-B0A4-4C80-AA35-A13E01684D6C}" srcOrd="1" destOrd="0" presId="urn:microsoft.com/office/officeart/2005/8/layout/hList1"/>
    <dgm:cxn modelId="{1DB2AD19-AF2F-484B-A783-6CC808982B67}" type="presParOf" srcId="{179A2877-EF02-4B15-A3AE-DE14BDF75AE9}" destId="{C115342D-C40B-4D96-B5A7-1ECF60C68AF3}" srcOrd="3" destOrd="0" presId="urn:microsoft.com/office/officeart/2005/8/layout/hList1"/>
    <dgm:cxn modelId="{96A0A12E-FC30-48D2-93FD-63FFDE196776}" type="presParOf" srcId="{179A2877-EF02-4B15-A3AE-DE14BDF75AE9}" destId="{59875288-8C46-4CF2-A448-E6C4F91CF74F}" srcOrd="4" destOrd="0" presId="urn:microsoft.com/office/officeart/2005/8/layout/hList1"/>
    <dgm:cxn modelId="{19A6F1EC-0057-4B6A-9A3F-99BF9EF1C095}" type="presParOf" srcId="{59875288-8C46-4CF2-A448-E6C4F91CF74F}" destId="{9BA1621A-5F4A-4F34-AA27-F00D48078E7E}" srcOrd="0" destOrd="0" presId="urn:microsoft.com/office/officeart/2005/8/layout/hList1"/>
    <dgm:cxn modelId="{425E5596-602F-4539-9577-A47E4A1BE09B}" type="presParOf" srcId="{59875288-8C46-4CF2-A448-E6C4F91CF74F}" destId="{09F18B9E-B890-477F-B6D2-F7673CF3B5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B7233-67DC-4C33-B3A2-A1612CC40568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0D07EA38-D16C-4D56-B2D9-C0CBEFCEA02A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en-US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US" sz="2000" b="1" u="sng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Improve</a:t>
          </a:r>
          <a:r>
            <a:rPr lang="en-US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Mexico´s image in the United States and Canada</a:t>
          </a:r>
          <a:endParaRPr lang="en-US" sz="2000" noProof="0" dirty="0">
            <a:solidFill>
              <a:schemeClr val="bg1"/>
            </a:solidFill>
          </a:endParaRPr>
        </a:p>
      </dgm:t>
    </dgm:pt>
    <dgm:pt modelId="{2CEF53D4-0620-455D-9CF6-DECD8509B8A5}" type="parTrans" cxnId="{5D71F172-1C88-48C0-B13D-BB54A7DE9D7E}">
      <dgm:prSet/>
      <dgm:spPr/>
      <dgm:t>
        <a:bodyPr/>
        <a:lstStyle/>
        <a:p>
          <a:pPr algn="l"/>
          <a:endParaRPr lang="es-MX" sz="2000"/>
        </a:p>
      </dgm:t>
    </dgm:pt>
    <dgm:pt modelId="{16DC4F1B-11A7-440B-9112-E9EFDB29F6F7}" type="sibTrans" cxnId="{5D71F172-1C88-48C0-B13D-BB54A7DE9D7E}">
      <dgm:prSet/>
      <dgm:spPr/>
      <dgm:t>
        <a:bodyPr/>
        <a:lstStyle/>
        <a:p>
          <a:pPr algn="l"/>
          <a:endParaRPr lang="es-MX" sz="2000"/>
        </a:p>
      </dgm:t>
    </dgm:pt>
    <dgm:pt modelId="{215CB195-3171-4E20-9519-9EE4B5BBC628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en-US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en-US" sz="2000" b="1" u="sng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21st Century Border</a:t>
          </a:r>
          <a:r>
            <a:rPr lang="en-US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safe, prosperous, sustainable and good quality of life</a:t>
          </a:r>
          <a:endParaRPr lang="en-US" sz="20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D9204-84B6-4053-8273-60A0FFD4C791}" type="parTrans" cxnId="{EAB3875A-C002-4FEF-B58F-4C5D03EF5A16}">
      <dgm:prSet/>
      <dgm:spPr/>
      <dgm:t>
        <a:bodyPr/>
        <a:lstStyle/>
        <a:p>
          <a:pPr algn="l"/>
          <a:endParaRPr lang="es-MX" sz="2000"/>
        </a:p>
      </dgm:t>
    </dgm:pt>
    <dgm:pt modelId="{B193673B-DE7B-441E-9175-7A738AA90E20}" type="sibTrans" cxnId="{EAB3875A-C002-4FEF-B58F-4C5D03EF5A16}">
      <dgm:prSet/>
      <dgm:spPr/>
      <dgm:t>
        <a:bodyPr/>
        <a:lstStyle/>
        <a:p>
          <a:pPr algn="l"/>
          <a:endParaRPr lang="es-MX" sz="2000"/>
        </a:p>
      </dgm:t>
    </dgm:pt>
    <dgm:pt modelId="{C5E80D4B-8E85-4DC4-ACE7-31977806F5E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en-US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Empowered Mexican communities for fast and adequate integration to US society, linked to Mexico (bi-national actors, development actors)</a:t>
          </a:r>
          <a:endParaRPr lang="en-US" sz="20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2A091C-BEB7-426C-BCB2-02F1C64E0E4C}" type="parTrans" cxnId="{CEFB5C1C-865D-440A-9E57-040DFF476281}">
      <dgm:prSet/>
      <dgm:spPr/>
      <dgm:t>
        <a:bodyPr/>
        <a:lstStyle/>
        <a:p>
          <a:pPr algn="l"/>
          <a:endParaRPr lang="es-MX" sz="2000"/>
        </a:p>
      </dgm:t>
    </dgm:pt>
    <dgm:pt modelId="{F47678C1-A8D1-4B85-A866-40E13D3E58B7}" type="sibTrans" cxnId="{CEFB5C1C-865D-440A-9E57-040DFF476281}">
      <dgm:prSet/>
      <dgm:spPr/>
      <dgm:t>
        <a:bodyPr/>
        <a:lstStyle/>
        <a:p>
          <a:pPr algn="l"/>
          <a:endParaRPr lang="es-MX" sz="2000"/>
        </a:p>
      </dgm:t>
    </dgm:pt>
    <dgm:pt modelId="{5ABC0E8E-A443-4268-AA1A-0D73127F16AC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en-US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1. </a:t>
          </a:r>
          <a:r>
            <a:rPr lang="en-US" sz="2000" b="1" u="sng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New agenda</a:t>
          </a:r>
          <a:r>
            <a:rPr lang="en-US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: creating synergies for development</a:t>
          </a:r>
          <a:endParaRPr lang="en-US" sz="20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</dgm:t>
    </dgm:pt>
    <dgm:pt modelId="{5ABC88B9-F1C3-4023-9B6B-3C6424DEC0FC}" type="parTrans" cxnId="{60E5208A-6662-4E31-AA90-D906ECBB0A42}">
      <dgm:prSet/>
      <dgm:spPr/>
      <dgm:t>
        <a:bodyPr/>
        <a:lstStyle/>
        <a:p>
          <a:endParaRPr lang="es-MX" sz="2000"/>
        </a:p>
      </dgm:t>
    </dgm:pt>
    <dgm:pt modelId="{C21DD8ED-164E-4A9F-AB2B-F8CEC3C74EC8}" type="sibTrans" cxnId="{60E5208A-6662-4E31-AA90-D906ECBB0A42}">
      <dgm:prSet/>
      <dgm:spPr/>
      <dgm:t>
        <a:bodyPr/>
        <a:lstStyle/>
        <a:p>
          <a:endParaRPr lang="es-MX" sz="2000"/>
        </a:p>
      </dgm:t>
    </dgm:pt>
    <dgm:pt modelId="{5DF43806-BFEB-4608-A28F-23B24E2D0D2F}" type="pres">
      <dgm:prSet presAssocID="{E7CB7233-67DC-4C33-B3A2-A1612CC405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8F54FD1-5B14-4D64-A6F6-62152D6D0974}" type="pres">
      <dgm:prSet presAssocID="{215CB195-3171-4E20-9519-9EE4B5BBC628}" presName="linNode" presStyleCnt="0"/>
      <dgm:spPr/>
    </dgm:pt>
    <dgm:pt modelId="{74B306DE-6991-42C8-85A3-3E2887A4D208}" type="pres">
      <dgm:prSet presAssocID="{215CB195-3171-4E20-9519-9EE4B5BBC628}" presName="parentText" presStyleLbl="node1" presStyleIdx="0" presStyleCnt="4" custScaleX="277778" custScaleY="18367" custLinFactNeighborX="-136" custLinFactNeighborY="1368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E6BA34-84D9-4711-8152-4197656F5C2F}" type="pres">
      <dgm:prSet presAssocID="{B193673B-DE7B-441E-9175-7A738AA90E20}" presName="sp" presStyleCnt="0"/>
      <dgm:spPr/>
    </dgm:pt>
    <dgm:pt modelId="{501D4DAE-03F4-4DA5-A90F-A95F51487080}" type="pres">
      <dgm:prSet presAssocID="{0D07EA38-D16C-4D56-B2D9-C0CBEFCEA02A}" presName="linNode" presStyleCnt="0"/>
      <dgm:spPr/>
    </dgm:pt>
    <dgm:pt modelId="{DCEF98F2-95FA-4E83-841E-CCBFC4F61E36}" type="pres">
      <dgm:prSet presAssocID="{0D07EA38-D16C-4D56-B2D9-C0CBEFCEA02A}" presName="parentText" presStyleLbl="node1" presStyleIdx="1" presStyleCnt="4" custScaleX="277778" custScaleY="14218" custLinFactNeighborX="-136" custLinFactNeighborY="-2252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F3988D-39FF-4301-AD03-ECA89DE1C31E}" type="pres">
      <dgm:prSet presAssocID="{16DC4F1B-11A7-440B-9112-E9EFDB29F6F7}" presName="sp" presStyleCnt="0"/>
      <dgm:spPr/>
    </dgm:pt>
    <dgm:pt modelId="{CB3582F8-E435-47E8-86B3-4539CE8DD1B2}" type="pres">
      <dgm:prSet presAssocID="{C5E80D4B-8E85-4DC4-ACE7-31977806F5E6}" presName="linNode" presStyleCnt="0"/>
      <dgm:spPr/>
    </dgm:pt>
    <dgm:pt modelId="{158A39DB-8DA6-4358-BE14-ACD20BEBE00D}" type="pres">
      <dgm:prSet presAssocID="{C5E80D4B-8E85-4DC4-ACE7-31977806F5E6}" presName="parentText" presStyleLbl="node1" presStyleIdx="2" presStyleCnt="4" custScaleX="277778" custScaleY="20367" custLinFactNeighborX="-136" custLinFactNeighborY="-1238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9EB009-01BD-4186-AB34-32F3EDE3CC2F}" type="pres">
      <dgm:prSet presAssocID="{F47678C1-A8D1-4B85-A866-40E13D3E58B7}" presName="sp" presStyleCnt="0"/>
      <dgm:spPr/>
    </dgm:pt>
    <dgm:pt modelId="{9D839C15-64E0-4F0B-8C58-C4ABBCFA941B}" type="pres">
      <dgm:prSet presAssocID="{5ABC0E8E-A443-4268-AA1A-0D73127F16AC}" presName="linNode" presStyleCnt="0"/>
      <dgm:spPr/>
    </dgm:pt>
    <dgm:pt modelId="{37401178-472A-4F52-9980-170B5AFB4707}" type="pres">
      <dgm:prSet presAssocID="{5ABC0E8E-A443-4268-AA1A-0D73127F16AC}" presName="parentText" presStyleLbl="node1" presStyleIdx="3" presStyleCnt="4" custScaleX="277778" custScaleY="11708" custLinFactNeighborX="-2209" custLinFactNeighborY="-8566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192CF32-08F9-48B4-9F2B-DB8437CA5546}" type="presOf" srcId="{E7CB7233-67DC-4C33-B3A2-A1612CC40568}" destId="{5DF43806-BFEB-4608-A28F-23B24E2D0D2F}" srcOrd="0" destOrd="0" presId="urn:microsoft.com/office/officeart/2005/8/layout/vList5"/>
    <dgm:cxn modelId="{60E5208A-6662-4E31-AA90-D906ECBB0A42}" srcId="{E7CB7233-67DC-4C33-B3A2-A1612CC40568}" destId="{5ABC0E8E-A443-4268-AA1A-0D73127F16AC}" srcOrd="3" destOrd="0" parTransId="{5ABC88B9-F1C3-4023-9B6B-3C6424DEC0FC}" sibTransId="{C21DD8ED-164E-4A9F-AB2B-F8CEC3C74EC8}"/>
    <dgm:cxn modelId="{428AFD98-D847-4D39-A570-9A43C93D619E}" type="presOf" srcId="{215CB195-3171-4E20-9519-9EE4B5BBC628}" destId="{74B306DE-6991-42C8-85A3-3E2887A4D208}" srcOrd="0" destOrd="0" presId="urn:microsoft.com/office/officeart/2005/8/layout/vList5"/>
    <dgm:cxn modelId="{CEFB5C1C-865D-440A-9E57-040DFF476281}" srcId="{E7CB7233-67DC-4C33-B3A2-A1612CC40568}" destId="{C5E80D4B-8E85-4DC4-ACE7-31977806F5E6}" srcOrd="2" destOrd="0" parTransId="{AD2A091C-BEB7-426C-BCB2-02F1C64E0E4C}" sibTransId="{F47678C1-A8D1-4B85-A866-40E13D3E58B7}"/>
    <dgm:cxn modelId="{5D71F172-1C88-48C0-B13D-BB54A7DE9D7E}" srcId="{E7CB7233-67DC-4C33-B3A2-A1612CC40568}" destId="{0D07EA38-D16C-4D56-B2D9-C0CBEFCEA02A}" srcOrd="1" destOrd="0" parTransId="{2CEF53D4-0620-455D-9CF6-DECD8509B8A5}" sibTransId="{16DC4F1B-11A7-440B-9112-E9EFDB29F6F7}"/>
    <dgm:cxn modelId="{76FB87C4-F5E1-4959-BFB7-0B128DC2D07A}" type="presOf" srcId="{C5E80D4B-8E85-4DC4-ACE7-31977806F5E6}" destId="{158A39DB-8DA6-4358-BE14-ACD20BEBE00D}" srcOrd="0" destOrd="0" presId="urn:microsoft.com/office/officeart/2005/8/layout/vList5"/>
    <dgm:cxn modelId="{71C109E0-FED0-4B11-B09B-B7EC62E8DE50}" type="presOf" srcId="{5ABC0E8E-A443-4268-AA1A-0D73127F16AC}" destId="{37401178-472A-4F52-9980-170B5AFB4707}" srcOrd="0" destOrd="0" presId="urn:microsoft.com/office/officeart/2005/8/layout/vList5"/>
    <dgm:cxn modelId="{F61F1193-3047-4438-A09E-FC0BB63BE93D}" type="presOf" srcId="{0D07EA38-D16C-4D56-B2D9-C0CBEFCEA02A}" destId="{DCEF98F2-95FA-4E83-841E-CCBFC4F61E36}" srcOrd="0" destOrd="0" presId="urn:microsoft.com/office/officeart/2005/8/layout/vList5"/>
    <dgm:cxn modelId="{EAB3875A-C002-4FEF-B58F-4C5D03EF5A16}" srcId="{E7CB7233-67DC-4C33-B3A2-A1612CC40568}" destId="{215CB195-3171-4E20-9519-9EE4B5BBC628}" srcOrd="0" destOrd="0" parTransId="{C48D9204-84B6-4053-8273-60A0FFD4C791}" sibTransId="{B193673B-DE7B-441E-9175-7A738AA90E20}"/>
    <dgm:cxn modelId="{82FB68BE-03DD-4C78-A47A-1C8FCFFAD47F}" type="presParOf" srcId="{5DF43806-BFEB-4608-A28F-23B24E2D0D2F}" destId="{B8F54FD1-5B14-4D64-A6F6-62152D6D0974}" srcOrd="0" destOrd="0" presId="urn:microsoft.com/office/officeart/2005/8/layout/vList5"/>
    <dgm:cxn modelId="{C3954D2F-F97A-4BBF-AFAC-FBFC5054A7AC}" type="presParOf" srcId="{B8F54FD1-5B14-4D64-A6F6-62152D6D0974}" destId="{74B306DE-6991-42C8-85A3-3E2887A4D208}" srcOrd="0" destOrd="0" presId="urn:microsoft.com/office/officeart/2005/8/layout/vList5"/>
    <dgm:cxn modelId="{459B4A40-4DA7-48CA-A4F7-A1F9E21CBFCF}" type="presParOf" srcId="{5DF43806-BFEB-4608-A28F-23B24E2D0D2F}" destId="{DEE6BA34-84D9-4711-8152-4197656F5C2F}" srcOrd="1" destOrd="0" presId="urn:microsoft.com/office/officeart/2005/8/layout/vList5"/>
    <dgm:cxn modelId="{2A8A4728-89D1-4170-AC1D-C65A49E57DD4}" type="presParOf" srcId="{5DF43806-BFEB-4608-A28F-23B24E2D0D2F}" destId="{501D4DAE-03F4-4DA5-A90F-A95F51487080}" srcOrd="2" destOrd="0" presId="urn:microsoft.com/office/officeart/2005/8/layout/vList5"/>
    <dgm:cxn modelId="{41F8676B-F1C2-4CC9-833A-8CAF3FDC9D0B}" type="presParOf" srcId="{501D4DAE-03F4-4DA5-A90F-A95F51487080}" destId="{DCEF98F2-95FA-4E83-841E-CCBFC4F61E36}" srcOrd="0" destOrd="0" presId="urn:microsoft.com/office/officeart/2005/8/layout/vList5"/>
    <dgm:cxn modelId="{1F6FB918-5FD5-4104-A18B-06BADDDC6E7F}" type="presParOf" srcId="{5DF43806-BFEB-4608-A28F-23B24E2D0D2F}" destId="{F9F3988D-39FF-4301-AD03-ECA89DE1C31E}" srcOrd="3" destOrd="0" presId="urn:microsoft.com/office/officeart/2005/8/layout/vList5"/>
    <dgm:cxn modelId="{210FDEB2-FA72-4D01-8251-892E7DCAB597}" type="presParOf" srcId="{5DF43806-BFEB-4608-A28F-23B24E2D0D2F}" destId="{CB3582F8-E435-47E8-86B3-4539CE8DD1B2}" srcOrd="4" destOrd="0" presId="urn:microsoft.com/office/officeart/2005/8/layout/vList5"/>
    <dgm:cxn modelId="{7FF480EF-C88E-4A4B-ADA0-586EEE94F200}" type="presParOf" srcId="{CB3582F8-E435-47E8-86B3-4539CE8DD1B2}" destId="{158A39DB-8DA6-4358-BE14-ACD20BEBE00D}" srcOrd="0" destOrd="0" presId="urn:microsoft.com/office/officeart/2005/8/layout/vList5"/>
    <dgm:cxn modelId="{FD044172-79AB-4D1F-BBC6-F8C79AA4480F}" type="presParOf" srcId="{5DF43806-BFEB-4608-A28F-23B24E2D0D2F}" destId="{0D9EB009-01BD-4186-AB34-32F3EDE3CC2F}" srcOrd="5" destOrd="0" presId="urn:microsoft.com/office/officeart/2005/8/layout/vList5"/>
    <dgm:cxn modelId="{201E226A-BF9E-4809-A548-ACD1BFFC044E}" type="presParOf" srcId="{5DF43806-BFEB-4608-A28F-23B24E2D0D2F}" destId="{9D839C15-64E0-4F0B-8C58-C4ABBCFA941B}" srcOrd="6" destOrd="0" presId="urn:microsoft.com/office/officeart/2005/8/layout/vList5"/>
    <dgm:cxn modelId="{03E50C2C-8C9E-4BEC-AE0C-A5C2B12F0648}" type="presParOf" srcId="{9D839C15-64E0-4F0B-8C58-C4ABBCFA941B}" destId="{37401178-472A-4F52-9980-170B5AFB470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7B8C58-6116-419D-B8CA-4E28E12423F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114211E-8689-420B-961F-497B795FBCA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sz="2300" b="1" noProof="0" dirty="0" smtClean="0">
              <a:latin typeface="Arial" pitchFamily="34" charset="0"/>
              <a:cs typeface="Arial" pitchFamily="34" charset="0"/>
            </a:rPr>
            <a:t>Competitiveness</a:t>
          </a:r>
          <a:endParaRPr lang="en-US" sz="2300" noProof="0" dirty="0">
            <a:latin typeface="Arial" pitchFamily="34" charset="0"/>
            <a:cs typeface="Arial" pitchFamily="34" charset="0"/>
          </a:endParaRPr>
        </a:p>
      </dgm:t>
    </dgm:pt>
    <dgm:pt modelId="{013996B8-42FC-49B4-B93E-AD2369769E7E}" type="parTrans" cxnId="{98AEFC43-8AE9-477E-9DB8-1C9D041B9F33}">
      <dgm:prSet/>
      <dgm:spPr/>
      <dgm:t>
        <a:bodyPr/>
        <a:lstStyle/>
        <a:p>
          <a:endParaRPr lang="es-MX"/>
        </a:p>
      </dgm:t>
    </dgm:pt>
    <dgm:pt modelId="{FC4CECF3-D984-4453-8BAE-FDE8CB962C84}" type="sibTrans" cxnId="{98AEFC43-8AE9-477E-9DB8-1C9D041B9F33}">
      <dgm:prSet/>
      <dgm:spPr/>
      <dgm:t>
        <a:bodyPr/>
        <a:lstStyle/>
        <a:p>
          <a:endParaRPr lang="es-MX"/>
        </a:p>
      </dgm:t>
    </dgm:pt>
    <dgm:pt modelId="{A2A3AD35-47A2-4A73-8D8F-BE2B21507E1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en-US" sz="2300" b="1" noProof="0" dirty="0" smtClean="0">
              <a:latin typeface="Arial" pitchFamily="34" charset="0"/>
              <a:cs typeface="Arial" pitchFamily="34" charset="0"/>
            </a:rPr>
            <a:t>Links between societies</a:t>
          </a:r>
          <a:endParaRPr lang="en-US" sz="2300" b="1" noProof="0" dirty="0">
            <a:latin typeface="Arial" pitchFamily="34" charset="0"/>
            <a:cs typeface="Arial" pitchFamily="34" charset="0"/>
          </a:endParaRPr>
        </a:p>
      </dgm:t>
    </dgm:pt>
    <dgm:pt modelId="{98A9E16D-8534-4FAC-A1C1-2AF58B7E9478}" type="parTrans" cxnId="{707C11FC-63DB-41EA-A47A-F87AD0CCC554}">
      <dgm:prSet/>
      <dgm:spPr/>
      <dgm:t>
        <a:bodyPr/>
        <a:lstStyle/>
        <a:p>
          <a:endParaRPr lang="es-MX"/>
        </a:p>
      </dgm:t>
    </dgm:pt>
    <dgm:pt modelId="{2DEDD175-3DF1-484B-BE33-022EDCC0CB6D}" type="sibTrans" cxnId="{707C11FC-63DB-41EA-A47A-F87AD0CCC554}">
      <dgm:prSet/>
      <dgm:spPr/>
      <dgm:t>
        <a:bodyPr/>
        <a:lstStyle/>
        <a:p>
          <a:endParaRPr lang="es-MX"/>
        </a:p>
      </dgm:t>
    </dgm:pt>
    <dgm:pt modelId="{EF8063BB-7055-4FCC-B4BA-8BCB24789D1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rtl="0"/>
          <a:r>
            <a:rPr lang="en-US" sz="2300" b="1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Shared vision</a:t>
          </a:r>
          <a:endParaRPr lang="en-US" sz="2300" b="1" u="none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cs typeface="Arial"/>
          </a:endParaRPr>
        </a:p>
      </dgm:t>
    </dgm:pt>
    <dgm:pt modelId="{54B3F63E-1D08-4962-ABE7-AF6900B6BA23}" type="parTrans" cxnId="{34751A9B-7099-4805-8645-CB05C8F0F87F}">
      <dgm:prSet/>
      <dgm:spPr/>
      <dgm:t>
        <a:bodyPr/>
        <a:lstStyle/>
        <a:p>
          <a:endParaRPr lang="en-US"/>
        </a:p>
      </dgm:t>
    </dgm:pt>
    <dgm:pt modelId="{5CE002CE-A57B-477D-A571-2098B2185A24}" type="sibTrans" cxnId="{34751A9B-7099-4805-8645-CB05C8F0F87F}">
      <dgm:prSet/>
      <dgm:spPr/>
      <dgm:t>
        <a:bodyPr/>
        <a:lstStyle/>
        <a:p>
          <a:endParaRPr lang="en-US"/>
        </a:p>
      </dgm:t>
    </dgm:pt>
    <dgm:pt modelId="{77FAD66C-1C94-4389-B110-5F5F4472F754}" type="pres">
      <dgm:prSet presAssocID="{E77B8C58-6116-419D-B8CA-4E28E12423F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2BA81-F59E-41B8-A226-7D35E3D70D7A}" type="pres">
      <dgm:prSet presAssocID="{EF8063BB-7055-4FCC-B4BA-8BCB24789D1B}" presName="roof" presStyleLbl="dkBgShp" presStyleIdx="0" presStyleCnt="2" custScaleY="187466" custLinFactY="100000" custLinFactNeighborY="115686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6D1B4C3-2E87-4CEF-8DED-F8FBC6C533BD}" type="pres">
      <dgm:prSet presAssocID="{EF8063BB-7055-4FCC-B4BA-8BCB24789D1B}" presName="pillars" presStyleCnt="0"/>
      <dgm:spPr/>
    </dgm:pt>
    <dgm:pt modelId="{308EE1E3-CE83-4BDA-9E7D-413467A01A6D}" type="pres">
      <dgm:prSet presAssocID="{EF8063BB-7055-4FCC-B4BA-8BCB24789D1B}" presName="pillar1" presStyleLbl="node1" presStyleIdx="0" presStyleCnt="2" custScaleY="68067" custLinFactNeighborY="-569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73A0251-4BA6-49C0-99AD-32B8A7E14144}" type="pres">
      <dgm:prSet presAssocID="{A2A3AD35-47A2-4A73-8D8F-BE2B21507E12}" presName="pillarX" presStyleLbl="node1" presStyleIdx="1" presStyleCnt="2" custScaleY="68067" custLinFactNeighborY="-569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596CF1D-F2B7-441F-8922-0DE8A88BEEAC}" type="pres">
      <dgm:prSet presAssocID="{EF8063BB-7055-4FCC-B4BA-8BCB24789D1B}" presName="base" presStyleLbl="dkBgShp" presStyleIdx="1" presStyleCnt="2"/>
      <dgm:spPr>
        <a:solidFill>
          <a:schemeClr val="bg1"/>
        </a:solidFill>
      </dgm:spPr>
      <dgm:t>
        <a:bodyPr/>
        <a:lstStyle/>
        <a:p>
          <a:endParaRPr lang="en-US"/>
        </a:p>
      </dgm:t>
    </dgm:pt>
  </dgm:ptLst>
  <dgm:cxnLst>
    <dgm:cxn modelId="{89A24FFD-4C8F-47F7-B238-600EEEE34F10}" type="presOf" srcId="{EF8063BB-7055-4FCC-B4BA-8BCB24789D1B}" destId="{3AA2BA81-F59E-41B8-A226-7D35E3D70D7A}" srcOrd="0" destOrd="0" presId="urn:microsoft.com/office/officeart/2005/8/layout/hList3"/>
    <dgm:cxn modelId="{34751A9B-7099-4805-8645-CB05C8F0F87F}" srcId="{E77B8C58-6116-419D-B8CA-4E28E12423F1}" destId="{EF8063BB-7055-4FCC-B4BA-8BCB24789D1B}" srcOrd="0" destOrd="0" parTransId="{54B3F63E-1D08-4962-ABE7-AF6900B6BA23}" sibTransId="{5CE002CE-A57B-477D-A571-2098B2185A24}"/>
    <dgm:cxn modelId="{98AEFC43-8AE9-477E-9DB8-1C9D041B9F33}" srcId="{EF8063BB-7055-4FCC-B4BA-8BCB24789D1B}" destId="{5114211E-8689-420B-961F-497B795FBCAE}" srcOrd="0" destOrd="0" parTransId="{013996B8-42FC-49B4-B93E-AD2369769E7E}" sibTransId="{FC4CECF3-D984-4453-8BAE-FDE8CB962C84}"/>
    <dgm:cxn modelId="{487328C5-0D89-4344-92FC-E204A52AF7D2}" type="presOf" srcId="{A2A3AD35-47A2-4A73-8D8F-BE2B21507E12}" destId="{773A0251-4BA6-49C0-99AD-32B8A7E14144}" srcOrd="0" destOrd="0" presId="urn:microsoft.com/office/officeart/2005/8/layout/hList3"/>
    <dgm:cxn modelId="{3C645639-B535-41E8-BE49-0936BA6A55C6}" type="presOf" srcId="{5114211E-8689-420B-961F-497B795FBCAE}" destId="{308EE1E3-CE83-4BDA-9E7D-413467A01A6D}" srcOrd="0" destOrd="0" presId="urn:microsoft.com/office/officeart/2005/8/layout/hList3"/>
    <dgm:cxn modelId="{066EC9A0-1427-401B-96A9-0E6C1F675F64}" type="presOf" srcId="{E77B8C58-6116-419D-B8CA-4E28E12423F1}" destId="{77FAD66C-1C94-4389-B110-5F5F4472F754}" srcOrd="0" destOrd="0" presId="urn:microsoft.com/office/officeart/2005/8/layout/hList3"/>
    <dgm:cxn modelId="{707C11FC-63DB-41EA-A47A-F87AD0CCC554}" srcId="{EF8063BB-7055-4FCC-B4BA-8BCB24789D1B}" destId="{A2A3AD35-47A2-4A73-8D8F-BE2B21507E12}" srcOrd="1" destOrd="0" parTransId="{98A9E16D-8534-4FAC-A1C1-2AF58B7E9478}" sibTransId="{2DEDD175-3DF1-484B-BE33-022EDCC0CB6D}"/>
    <dgm:cxn modelId="{74D6F7D7-859B-4367-AD77-E817F00902DF}" type="presParOf" srcId="{77FAD66C-1C94-4389-B110-5F5F4472F754}" destId="{3AA2BA81-F59E-41B8-A226-7D35E3D70D7A}" srcOrd="0" destOrd="0" presId="urn:microsoft.com/office/officeart/2005/8/layout/hList3"/>
    <dgm:cxn modelId="{EC27E9F3-8148-42A8-9AC2-21D183A5CF61}" type="presParOf" srcId="{77FAD66C-1C94-4389-B110-5F5F4472F754}" destId="{F6D1B4C3-2E87-4CEF-8DED-F8FBC6C533BD}" srcOrd="1" destOrd="0" presId="urn:microsoft.com/office/officeart/2005/8/layout/hList3"/>
    <dgm:cxn modelId="{82FD885F-D81D-4161-9BFE-35DB3539911B}" type="presParOf" srcId="{F6D1B4C3-2E87-4CEF-8DED-F8FBC6C533BD}" destId="{308EE1E3-CE83-4BDA-9E7D-413467A01A6D}" srcOrd="0" destOrd="0" presId="urn:microsoft.com/office/officeart/2005/8/layout/hList3"/>
    <dgm:cxn modelId="{0EDBFEA1-AD91-493D-B3CE-E69F9818677F}" type="presParOf" srcId="{F6D1B4C3-2E87-4CEF-8DED-F8FBC6C533BD}" destId="{773A0251-4BA6-49C0-99AD-32B8A7E14144}" srcOrd="1" destOrd="0" presId="urn:microsoft.com/office/officeart/2005/8/layout/hList3"/>
    <dgm:cxn modelId="{214963EB-F790-48BD-988C-920AC61BA5F4}" type="presParOf" srcId="{77FAD66C-1C94-4389-B110-5F5F4472F754}" destId="{F596CF1D-F2B7-441F-8922-0DE8A88BEE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EDDCDB-CE65-4AC8-AF8F-715F8137652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1E039C6F-1F67-4AB7-9610-DDD02B383413}">
      <dgm:prSet/>
      <dgm:spPr/>
      <dgm:t>
        <a:bodyPr/>
        <a:lstStyle/>
        <a:p>
          <a:pPr algn="just" rtl="0"/>
          <a:r>
            <a:rPr lang="en-US" dirty="0" smtClean="0"/>
            <a:t>To strengthen and deepen economic and trade ties between the U.S. and Mexico to make North America, together with Canada, the most competitive region in the world: </a:t>
          </a:r>
          <a:r>
            <a:rPr lang="en-US" b="1" dirty="0" smtClean="0"/>
            <a:t>transportation systems, logistics corridors &amp; freight planning; modernization and expansion of air transport relationship, among others</a:t>
          </a:r>
          <a:endParaRPr lang="es-MX" b="1" dirty="0"/>
        </a:p>
      </dgm:t>
    </dgm:pt>
    <dgm:pt modelId="{721C72FE-0050-4E1B-A6F2-59719DAC29CA}" type="parTrans" cxnId="{085D8A93-FB36-468E-B2EE-FB663BDB7D7C}">
      <dgm:prSet/>
      <dgm:spPr/>
      <dgm:t>
        <a:bodyPr/>
        <a:lstStyle/>
        <a:p>
          <a:endParaRPr lang="es-MX"/>
        </a:p>
      </dgm:t>
    </dgm:pt>
    <dgm:pt modelId="{897D0CE7-1B86-4148-A3A8-32FD7BEB341D}" type="sibTrans" cxnId="{085D8A93-FB36-468E-B2EE-FB663BDB7D7C}">
      <dgm:prSet/>
      <dgm:spPr/>
      <dgm:t>
        <a:bodyPr/>
        <a:lstStyle/>
        <a:p>
          <a:endParaRPr lang="es-MX"/>
        </a:p>
      </dgm:t>
    </dgm:pt>
    <dgm:pt modelId="{5B207118-1083-4DF4-8831-E2F2897CD257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It identifies strategic sectors to implement actions and maintains a flexible approach to advance economic and trade strategic priorities: the border as a </a:t>
          </a:r>
          <a:r>
            <a:rPr lang="en-US" b="1" dirty="0" smtClean="0"/>
            <a:t>catalyst</a:t>
          </a:r>
          <a:r>
            <a:rPr lang="en-US" dirty="0" smtClean="0"/>
            <a:t> for development, comprehensive development strategy, </a:t>
          </a:r>
          <a:r>
            <a:rPr lang="en-US" b="1" dirty="0" smtClean="0"/>
            <a:t>joint investment promotion</a:t>
          </a:r>
          <a:r>
            <a:rPr lang="en-US" dirty="0" smtClean="0"/>
            <a:t>, and </a:t>
          </a:r>
          <a:r>
            <a:rPr lang="en-US" b="1" dirty="0" smtClean="0"/>
            <a:t>women</a:t>
          </a:r>
          <a:endParaRPr lang="es-MX" b="1" dirty="0" smtClean="0"/>
        </a:p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economic empowerment</a:t>
          </a:r>
          <a:r>
            <a:rPr lang="en-US" dirty="0" smtClean="0"/>
            <a:t>.</a:t>
          </a:r>
          <a:endParaRPr lang="es-MX" dirty="0"/>
        </a:p>
      </dgm:t>
    </dgm:pt>
    <dgm:pt modelId="{032130B4-A04D-4A6E-AB28-E8DA0BDFC3EA}" type="parTrans" cxnId="{D8EB5915-CA7B-4903-8A51-A7A72EECDBED}">
      <dgm:prSet/>
      <dgm:spPr/>
      <dgm:t>
        <a:bodyPr/>
        <a:lstStyle/>
        <a:p>
          <a:endParaRPr lang="es-MX"/>
        </a:p>
      </dgm:t>
    </dgm:pt>
    <dgm:pt modelId="{2812A0FB-FDB3-43F7-9F24-E07C289A8F1B}" type="sibTrans" cxnId="{D8EB5915-CA7B-4903-8A51-A7A72EECDBED}">
      <dgm:prSet/>
      <dgm:spPr/>
      <dgm:t>
        <a:bodyPr/>
        <a:lstStyle/>
        <a:p>
          <a:endParaRPr lang="es-MX"/>
        </a:p>
      </dgm:t>
    </dgm:pt>
    <dgm:pt modelId="{69B5F20A-2DEB-482B-9B80-CA149CB3F6E4}">
      <dgm:prSet/>
      <dgm:spPr/>
      <dgm:t>
        <a:bodyPr/>
        <a:lstStyle/>
        <a:p>
          <a:pPr algn="just" rtl="0"/>
          <a:r>
            <a:rPr lang="en-US" noProof="0" dirty="0" smtClean="0"/>
            <a:t>Underscore North America´s commitment in order to advance economic and social development and citizen security in the hemisphere (trade liberalization and priorities of mutual interest as NAFTA partners).</a:t>
          </a:r>
          <a:endParaRPr lang="en-US" noProof="0" dirty="0"/>
        </a:p>
      </dgm:t>
    </dgm:pt>
    <dgm:pt modelId="{DD4F6948-5BEB-4B8A-9CB7-F2715C2BA1E7}" type="parTrans" cxnId="{26F3EAA9-45B3-405A-BEA5-F0581BCA4815}">
      <dgm:prSet/>
      <dgm:spPr/>
      <dgm:t>
        <a:bodyPr/>
        <a:lstStyle/>
        <a:p>
          <a:endParaRPr lang="es-MX"/>
        </a:p>
      </dgm:t>
    </dgm:pt>
    <dgm:pt modelId="{2F1FD858-5872-4318-A242-76AA3471718C}" type="sibTrans" cxnId="{26F3EAA9-45B3-405A-BEA5-F0581BCA4815}">
      <dgm:prSet/>
      <dgm:spPr/>
      <dgm:t>
        <a:bodyPr/>
        <a:lstStyle/>
        <a:p>
          <a:endParaRPr lang="es-MX"/>
        </a:p>
      </dgm:t>
    </dgm:pt>
    <dgm:pt modelId="{835AAEFD-13A5-4425-A79F-7884D5F15AA3}" type="pres">
      <dgm:prSet presAssocID="{07EDDCDB-CE65-4AC8-AF8F-715F813765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C2D830F-8EDE-4ABE-BB69-F0CD91F6285E}" type="pres">
      <dgm:prSet presAssocID="{1E039C6F-1F67-4AB7-9610-DDD02B3834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8AB721-8C0D-459E-BED8-299D3C62B1A4}" type="pres">
      <dgm:prSet presAssocID="{897D0CE7-1B86-4148-A3A8-32FD7BEB341D}" presName="spacer" presStyleCnt="0"/>
      <dgm:spPr/>
    </dgm:pt>
    <dgm:pt modelId="{23BE223B-EECD-4696-9E02-B19F7D8E7619}" type="pres">
      <dgm:prSet presAssocID="{5B207118-1083-4DF4-8831-E2F2897CD25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F57E8C-2ED1-486A-8ED4-E947A8F5727B}" type="pres">
      <dgm:prSet presAssocID="{2812A0FB-FDB3-43F7-9F24-E07C289A8F1B}" presName="spacer" presStyleCnt="0"/>
      <dgm:spPr/>
    </dgm:pt>
    <dgm:pt modelId="{8E40B924-B515-405B-BDEF-082F1E3B68DA}" type="pres">
      <dgm:prSet presAssocID="{69B5F20A-2DEB-482B-9B80-CA149CB3F6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F842C84-8C2A-4226-AF3C-7116BBBA7375}" type="presOf" srcId="{5B207118-1083-4DF4-8831-E2F2897CD257}" destId="{23BE223B-EECD-4696-9E02-B19F7D8E7619}" srcOrd="0" destOrd="0" presId="urn:microsoft.com/office/officeart/2005/8/layout/vList2"/>
    <dgm:cxn modelId="{26F3EAA9-45B3-405A-BEA5-F0581BCA4815}" srcId="{07EDDCDB-CE65-4AC8-AF8F-715F81376521}" destId="{69B5F20A-2DEB-482B-9B80-CA149CB3F6E4}" srcOrd="2" destOrd="0" parTransId="{DD4F6948-5BEB-4B8A-9CB7-F2715C2BA1E7}" sibTransId="{2F1FD858-5872-4318-A242-76AA3471718C}"/>
    <dgm:cxn modelId="{6BEAA9E4-4363-4903-A70E-9B8F05F876A7}" type="presOf" srcId="{69B5F20A-2DEB-482B-9B80-CA149CB3F6E4}" destId="{8E40B924-B515-405B-BDEF-082F1E3B68DA}" srcOrd="0" destOrd="0" presId="urn:microsoft.com/office/officeart/2005/8/layout/vList2"/>
    <dgm:cxn modelId="{DEE11C20-1930-4F34-9383-0C7D0AA75B13}" type="presOf" srcId="{07EDDCDB-CE65-4AC8-AF8F-715F81376521}" destId="{835AAEFD-13A5-4425-A79F-7884D5F15AA3}" srcOrd="0" destOrd="0" presId="urn:microsoft.com/office/officeart/2005/8/layout/vList2"/>
    <dgm:cxn modelId="{E1C821E8-4114-4BA0-B41D-5CAD80A908B7}" type="presOf" srcId="{1E039C6F-1F67-4AB7-9610-DDD02B383413}" destId="{FC2D830F-8EDE-4ABE-BB69-F0CD91F6285E}" srcOrd="0" destOrd="0" presId="urn:microsoft.com/office/officeart/2005/8/layout/vList2"/>
    <dgm:cxn modelId="{D8EB5915-CA7B-4903-8A51-A7A72EECDBED}" srcId="{07EDDCDB-CE65-4AC8-AF8F-715F81376521}" destId="{5B207118-1083-4DF4-8831-E2F2897CD257}" srcOrd="1" destOrd="0" parTransId="{032130B4-A04D-4A6E-AB28-E8DA0BDFC3EA}" sibTransId="{2812A0FB-FDB3-43F7-9F24-E07C289A8F1B}"/>
    <dgm:cxn modelId="{085D8A93-FB36-468E-B2EE-FB663BDB7D7C}" srcId="{07EDDCDB-CE65-4AC8-AF8F-715F81376521}" destId="{1E039C6F-1F67-4AB7-9610-DDD02B383413}" srcOrd="0" destOrd="0" parTransId="{721C72FE-0050-4E1B-A6F2-59719DAC29CA}" sibTransId="{897D0CE7-1B86-4148-A3A8-32FD7BEB341D}"/>
    <dgm:cxn modelId="{B0416007-6DB6-490E-9A7A-97B2FF7D672C}" type="presParOf" srcId="{835AAEFD-13A5-4425-A79F-7884D5F15AA3}" destId="{FC2D830F-8EDE-4ABE-BB69-F0CD91F6285E}" srcOrd="0" destOrd="0" presId="urn:microsoft.com/office/officeart/2005/8/layout/vList2"/>
    <dgm:cxn modelId="{0430D94E-27DF-4B81-81D9-75BEB01CF576}" type="presParOf" srcId="{835AAEFD-13A5-4425-A79F-7884D5F15AA3}" destId="{1B8AB721-8C0D-459E-BED8-299D3C62B1A4}" srcOrd="1" destOrd="0" presId="urn:microsoft.com/office/officeart/2005/8/layout/vList2"/>
    <dgm:cxn modelId="{F8C55A7E-EBC5-4ADB-BD37-89E3466E514E}" type="presParOf" srcId="{835AAEFD-13A5-4425-A79F-7884D5F15AA3}" destId="{23BE223B-EECD-4696-9E02-B19F7D8E7619}" srcOrd="2" destOrd="0" presId="urn:microsoft.com/office/officeart/2005/8/layout/vList2"/>
    <dgm:cxn modelId="{9D3A09E7-0F16-495B-A1F9-3F2906CEFADF}" type="presParOf" srcId="{835AAEFD-13A5-4425-A79F-7884D5F15AA3}" destId="{D1F57E8C-2ED1-486A-8ED4-E947A8F5727B}" srcOrd="3" destOrd="0" presId="urn:microsoft.com/office/officeart/2005/8/layout/vList2"/>
    <dgm:cxn modelId="{3149E8E8-CF7A-4220-ADCE-495AE18C3CB9}" type="presParOf" srcId="{835AAEFD-13A5-4425-A79F-7884D5F15AA3}" destId="{8E40B924-B515-405B-BDEF-082F1E3B68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705D91-F6C8-4861-9729-D920E0086346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F09C73FB-1241-43E1-BA7F-5FAC702B1A27}">
      <dgm:prSet/>
      <dgm:spPr>
        <a:solidFill>
          <a:srgbClr val="6DA26A"/>
        </a:solidFill>
      </dgm:spPr>
      <dgm:t>
        <a:bodyPr/>
        <a:lstStyle/>
        <a:p>
          <a:pPr rtl="0"/>
          <a:r>
            <a:rPr lang="en-US" b="1" dirty="0" smtClean="0"/>
            <a:t>Promoting Competitiveness and Connectivity</a:t>
          </a:r>
          <a:endParaRPr lang="es-MX" b="1" dirty="0"/>
        </a:p>
      </dgm:t>
    </dgm:pt>
    <dgm:pt modelId="{BA39F3BB-6FDB-4CE6-804B-F64E1154BFA5}" type="parTrans" cxnId="{6A6EEBD7-8971-4D26-A456-9074AA928EFE}">
      <dgm:prSet/>
      <dgm:spPr/>
      <dgm:t>
        <a:bodyPr/>
        <a:lstStyle/>
        <a:p>
          <a:endParaRPr lang="es-MX"/>
        </a:p>
      </dgm:t>
    </dgm:pt>
    <dgm:pt modelId="{9BE470A5-047B-4089-84A0-3FFBD7B3200F}" type="sibTrans" cxnId="{6A6EEBD7-8971-4D26-A456-9074AA928EFE}">
      <dgm:prSet/>
      <dgm:spPr/>
      <dgm:t>
        <a:bodyPr/>
        <a:lstStyle/>
        <a:p>
          <a:endParaRPr lang="es-MX"/>
        </a:p>
      </dgm:t>
    </dgm:pt>
    <dgm:pt modelId="{7E8AE123-D506-4C01-8402-82CD6455145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Fostering Economic Growth, Productivity, Entrepreneurship and Innovation</a:t>
          </a:r>
          <a:endParaRPr lang="es-MX" b="1" dirty="0"/>
        </a:p>
      </dgm:t>
    </dgm:pt>
    <dgm:pt modelId="{D1E31184-B65E-410A-8939-B5AD55E017EE}" type="parTrans" cxnId="{E0ABCBDF-7F19-42E3-A013-60AC91831A14}">
      <dgm:prSet/>
      <dgm:spPr/>
      <dgm:t>
        <a:bodyPr/>
        <a:lstStyle/>
        <a:p>
          <a:endParaRPr lang="es-MX"/>
        </a:p>
      </dgm:t>
    </dgm:pt>
    <dgm:pt modelId="{E8402666-C911-4BB5-BFDC-1D5189A0E8EE}" type="sibTrans" cxnId="{E0ABCBDF-7F19-42E3-A013-60AC91831A14}">
      <dgm:prSet/>
      <dgm:spPr/>
      <dgm:t>
        <a:bodyPr/>
        <a:lstStyle/>
        <a:p>
          <a:endParaRPr lang="es-MX"/>
        </a:p>
      </dgm:t>
    </dgm:pt>
    <dgm:pt modelId="{57ECEFCC-57A3-4944-AE4E-07E09773F8F5}">
      <dgm:prSet/>
      <dgm:spPr>
        <a:solidFill>
          <a:srgbClr val="64B0C2"/>
        </a:solidFill>
      </dgm:spPr>
      <dgm:t>
        <a:bodyPr/>
        <a:lstStyle/>
        <a:p>
          <a:pPr rtl="0"/>
          <a:r>
            <a:rPr lang="en-US" b="1" dirty="0" smtClean="0"/>
            <a:t>Partnering for Regional and Global Leadership</a:t>
          </a:r>
          <a:endParaRPr lang="es-MX" dirty="0"/>
        </a:p>
      </dgm:t>
    </dgm:pt>
    <dgm:pt modelId="{319BCD29-D43E-4E0A-AA7E-24514B03F750}" type="parTrans" cxnId="{26DC0744-DFEE-46CB-B918-DA1A9B74A254}">
      <dgm:prSet/>
      <dgm:spPr/>
      <dgm:t>
        <a:bodyPr/>
        <a:lstStyle/>
        <a:p>
          <a:endParaRPr lang="es-MX"/>
        </a:p>
      </dgm:t>
    </dgm:pt>
    <dgm:pt modelId="{4308233A-7154-491C-95C1-7F0C265BDFCA}" type="sibTrans" cxnId="{26DC0744-DFEE-46CB-B918-DA1A9B74A254}">
      <dgm:prSet/>
      <dgm:spPr/>
      <dgm:t>
        <a:bodyPr/>
        <a:lstStyle/>
        <a:p>
          <a:endParaRPr lang="es-MX"/>
        </a:p>
      </dgm:t>
    </dgm:pt>
    <dgm:pt modelId="{B5772187-ED1C-44E7-8FBA-DB16B890222C}" type="pres">
      <dgm:prSet presAssocID="{C2705D91-F6C8-4861-9729-D920E008634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3DFEF3C-1F3D-4056-9CD2-01D3E4E664B4}" type="pres">
      <dgm:prSet presAssocID="{F09C73FB-1241-43E1-BA7F-5FAC702B1A27}" presName="horFlow" presStyleCnt="0"/>
      <dgm:spPr/>
    </dgm:pt>
    <dgm:pt modelId="{0E16410B-4F71-4E3A-A8C2-504839B924E9}" type="pres">
      <dgm:prSet presAssocID="{F09C73FB-1241-43E1-BA7F-5FAC702B1A27}" presName="bigChev" presStyleLbl="node1" presStyleIdx="0" presStyleCnt="3" custLinFactNeighborX="5048" custLinFactNeighborY="11356"/>
      <dgm:spPr/>
      <dgm:t>
        <a:bodyPr/>
        <a:lstStyle/>
        <a:p>
          <a:endParaRPr lang="es-MX"/>
        </a:p>
      </dgm:t>
    </dgm:pt>
    <dgm:pt modelId="{DB185F45-71BD-45ED-A117-5E76361AF3CE}" type="pres">
      <dgm:prSet presAssocID="{F09C73FB-1241-43E1-BA7F-5FAC702B1A27}" presName="vSp" presStyleCnt="0"/>
      <dgm:spPr/>
    </dgm:pt>
    <dgm:pt modelId="{D47BCB79-FC69-4E26-9638-79935C782B1F}" type="pres">
      <dgm:prSet presAssocID="{7E8AE123-D506-4C01-8402-82CD64551450}" presName="horFlow" presStyleCnt="0"/>
      <dgm:spPr/>
    </dgm:pt>
    <dgm:pt modelId="{3E758E7E-581E-44D3-BF42-5141C5C97BB2}" type="pres">
      <dgm:prSet presAssocID="{7E8AE123-D506-4C01-8402-82CD64551450}" presName="bigChev" presStyleLbl="node1" presStyleIdx="1" presStyleCnt="3"/>
      <dgm:spPr/>
      <dgm:t>
        <a:bodyPr/>
        <a:lstStyle/>
        <a:p>
          <a:endParaRPr lang="es-MX"/>
        </a:p>
      </dgm:t>
    </dgm:pt>
    <dgm:pt modelId="{FE205146-AE05-47B0-AECC-F82C56B6C7B4}" type="pres">
      <dgm:prSet presAssocID="{7E8AE123-D506-4C01-8402-82CD64551450}" presName="vSp" presStyleCnt="0"/>
      <dgm:spPr/>
    </dgm:pt>
    <dgm:pt modelId="{D7E8A2DD-4727-4555-A1A2-9E56CA861690}" type="pres">
      <dgm:prSet presAssocID="{57ECEFCC-57A3-4944-AE4E-07E09773F8F5}" presName="horFlow" presStyleCnt="0"/>
      <dgm:spPr/>
    </dgm:pt>
    <dgm:pt modelId="{62C21674-2B7F-4E15-B14B-791F53901E19}" type="pres">
      <dgm:prSet presAssocID="{57ECEFCC-57A3-4944-AE4E-07E09773F8F5}" presName="bigChev" presStyleLbl="node1" presStyleIdx="2" presStyleCnt="3" custLinFactNeighborX="5337" custLinFactNeighborY="-10111"/>
      <dgm:spPr/>
      <dgm:t>
        <a:bodyPr/>
        <a:lstStyle/>
        <a:p>
          <a:endParaRPr lang="es-MX"/>
        </a:p>
      </dgm:t>
    </dgm:pt>
  </dgm:ptLst>
  <dgm:cxnLst>
    <dgm:cxn modelId="{26DC0744-DFEE-46CB-B918-DA1A9B74A254}" srcId="{C2705D91-F6C8-4861-9729-D920E0086346}" destId="{57ECEFCC-57A3-4944-AE4E-07E09773F8F5}" srcOrd="2" destOrd="0" parTransId="{319BCD29-D43E-4E0A-AA7E-24514B03F750}" sibTransId="{4308233A-7154-491C-95C1-7F0C265BDFCA}"/>
    <dgm:cxn modelId="{C4DD65FF-8C27-4423-BE1D-7061B91570CC}" type="presOf" srcId="{F09C73FB-1241-43E1-BA7F-5FAC702B1A27}" destId="{0E16410B-4F71-4E3A-A8C2-504839B924E9}" srcOrd="0" destOrd="0" presId="urn:microsoft.com/office/officeart/2005/8/layout/lProcess3"/>
    <dgm:cxn modelId="{BEB48DB6-FA5B-47AE-8EB5-394181EDC7B2}" type="presOf" srcId="{7E8AE123-D506-4C01-8402-82CD64551450}" destId="{3E758E7E-581E-44D3-BF42-5141C5C97BB2}" srcOrd="0" destOrd="0" presId="urn:microsoft.com/office/officeart/2005/8/layout/lProcess3"/>
    <dgm:cxn modelId="{1C7807C4-FBC7-4BA2-B584-F997810747D5}" type="presOf" srcId="{57ECEFCC-57A3-4944-AE4E-07E09773F8F5}" destId="{62C21674-2B7F-4E15-B14B-791F53901E19}" srcOrd="0" destOrd="0" presId="urn:microsoft.com/office/officeart/2005/8/layout/lProcess3"/>
    <dgm:cxn modelId="{E0ABCBDF-7F19-42E3-A013-60AC91831A14}" srcId="{C2705D91-F6C8-4861-9729-D920E0086346}" destId="{7E8AE123-D506-4C01-8402-82CD64551450}" srcOrd="1" destOrd="0" parTransId="{D1E31184-B65E-410A-8939-B5AD55E017EE}" sibTransId="{E8402666-C911-4BB5-BFDC-1D5189A0E8EE}"/>
    <dgm:cxn modelId="{79C587C2-47BD-4D4D-86BF-028194BC79CF}" type="presOf" srcId="{C2705D91-F6C8-4861-9729-D920E0086346}" destId="{B5772187-ED1C-44E7-8FBA-DB16B890222C}" srcOrd="0" destOrd="0" presId="urn:microsoft.com/office/officeart/2005/8/layout/lProcess3"/>
    <dgm:cxn modelId="{6A6EEBD7-8971-4D26-A456-9074AA928EFE}" srcId="{C2705D91-F6C8-4861-9729-D920E0086346}" destId="{F09C73FB-1241-43E1-BA7F-5FAC702B1A27}" srcOrd="0" destOrd="0" parTransId="{BA39F3BB-6FDB-4CE6-804B-F64E1154BFA5}" sibTransId="{9BE470A5-047B-4089-84A0-3FFBD7B3200F}"/>
    <dgm:cxn modelId="{705C57EA-A3A0-46E7-96A4-5AA20616CFA0}" type="presParOf" srcId="{B5772187-ED1C-44E7-8FBA-DB16B890222C}" destId="{23DFEF3C-1F3D-4056-9CD2-01D3E4E664B4}" srcOrd="0" destOrd="0" presId="urn:microsoft.com/office/officeart/2005/8/layout/lProcess3"/>
    <dgm:cxn modelId="{23456A75-FBB9-4D44-BCCE-ABB800A2A707}" type="presParOf" srcId="{23DFEF3C-1F3D-4056-9CD2-01D3E4E664B4}" destId="{0E16410B-4F71-4E3A-A8C2-504839B924E9}" srcOrd="0" destOrd="0" presId="urn:microsoft.com/office/officeart/2005/8/layout/lProcess3"/>
    <dgm:cxn modelId="{09F4DB5A-584B-45B2-ACFD-A9B66B75C2D6}" type="presParOf" srcId="{B5772187-ED1C-44E7-8FBA-DB16B890222C}" destId="{DB185F45-71BD-45ED-A117-5E76361AF3CE}" srcOrd="1" destOrd="0" presId="urn:microsoft.com/office/officeart/2005/8/layout/lProcess3"/>
    <dgm:cxn modelId="{6705B978-005E-49E1-AF5F-2132FC0F915F}" type="presParOf" srcId="{B5772187-ED1C-44E7-8FBA-DB16B890222C}" destId="{D47BCB79-FC69-4E26-9638-79935C782B1F}" srcOrd="2" destOrd="0" presId="urn:microsoft.com/office/officeart/2005/8/layout/lProcess3"/>
    <dgm:cxn modelId="{E547022B-ADE0-4862-AAED-75BD93E6F918}" type="presParOf" srcId="{D47BCB79-FC69-4E26-9638-79935C782B1F}" destId="{3E758E7E-581E-44D3-BF42-5141C5C97BB2}" srcOrd="0" destOrd="0" presId="urn:microsoft.com/office/officeart/2005/8/layout/lProcess3"/>
    <dgm:cxn modelId="{4AB1ECE0-A9C7-4CCA-B5F7-A4FC65E0F2A5}" type="presParOf" srcId="{B5772187-ED1C-44E7-8FBA-DB16B890222C}" destId="{FE205146-AE05-47B0-AECC-F82C56B6C7B4}" srcOrd="3" destOrd="0" presId="urn:microsoft.com/office/officeart/2005/8/layout/lProcess3"/>
    <dgm:cxn modelId="{AE45B2FC-438C-4D39-9965-5AD65B8721B1}" type="presParOf" srcId="{B5772187-ED1C-44E7-8FBA-DB16B890222C}" destId="{D7E8A2DD-4727-4555-A1A2-9E56CA861690}" srcOrd="4" destOrd="0" presId="urn:microsoft.com/office/officeart/2005/8/layout/lProcess3"/>
    <dgm:cxn modelId="{80D9D338-642A-4B5E-94D6-092DAD1CE469}" type="presParOf" srcId="{D7E8A2DD-4727-4555-A1A2-9E56CA861690}" destId="{62C21674-2B7F-4E15-B14B-791F53901E1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7B3915-7A0A-42B2-888C-C6155111845E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DDA558-2319-471D-B945-A3A9F03291D5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35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22FEB0-671B-4EB4-8E72-08847554CFAC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34B4C7-5453-4D70-B957-3272140962F2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537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CE1850-1B08-4205-BC5C-5B506B76F610}" type="slidenum">
              <a:rPr lang="es-ES" smtClean="0"/>
              <a:pPr eaLnBrk="1" hangingPunct="1"/>
              <a:t>3</a:t>
            </a:fld>
            <a:endParaRPr lang="es-E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z="900" smtClean="0"/>
          </a:p>
        </p:txBody>
      </p:sp>
    </p:spTree>
    <p:extLst>
      <p:ext uri="{BB962C8B-B14F-4D97-AF65-F5344CB8AC3E}">
        <p14:creationId xmlns:p14="http://schemas.microsoft.com/office/powerpoint/2010/main" val="196335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CD444D-C798-4669-9B2C-1D1B38CEA18D}" type="slidenum">
              <a:rPr lang="es-MX" smtClean="0"/>
              <a:pPr eaLnBrk="1" hangingPunct="1"/>
              <a:t>5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424191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C2D7-0720-48CE-B460-71078E57554F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E5EC-FF5A-4E58-8637-EB62F92BFE75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913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00FB-BCF3-4B47-B577-550CA26FFA00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CEA3-64D4-4E87-9890-4C851D44F1B2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495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247D-6D8C-43C8-B93A-272648DFE958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FF7E-E21E-4FD5-8A9D-7D21C778B30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29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5F68-2BBE-4F7F-9D4D-B5C782A35F0D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CA6C-B8F0-49B3-83B2-B5D860F9F19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070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69D5-C437-411A-97C7-637B5EEE1A0C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94C37-7C83-4C44-A9CD-A6A89ED63AEB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92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F6EAD-3069-4491-9529-7AABD40F0A99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9595-67F9-4854-BDD7-5184186CED31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061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F1E7-5E4A-4E0E-BE54-D2F884E312EC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FE88A-83B6-4273-8375-3111087B62E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2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7376-5B2C-4DA9-B854-E1558489F672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9AF9-6E60-4183-A3C8-A6F6D20B345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55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407B-2FA2-485C-9C87-BA7C7C6893C7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3AC0-F90E-4ADB-90FC-B9831365036C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37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6CE68-E7DF-4E53-BD3D-2CD091AA04C9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BFEF-D54E-4A7A-9E51-BBF7A2FDF9F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395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DCED-BA8D-4520-B5C3-E717E1A88C10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CB77-6E45-4831-83A9-A5A09AE44A9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DDFE-4C3C-4F95-BA78-B936D8721966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8143-B2EF-4D18-9B9E-0660189238DC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152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6BED-CF93-4638-B5A1-FB9219122363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EAFC-E867-4F6D-8C9A-8EF6986AA50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17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ANL\Desktop\plantilla 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42426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66357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DIRECCIÓN GENERAL DE TECNOLOGÍAS</a:t>
            </a:r>
            <a:br>
              <a:rPr lang="es-MX" smtClean="0"/>
            </a:br>
            <a:r>
              <a:rPr lang="es-MX" smtClean="0"/>
              <a:t>DE INFORMACIÓN E INNOVACIÓN</a:t>
            </a:r>
            <a:br>
              <a:rPr lang="es-MX" smtClean="0"/>
            </a:br>
            <a:r>
              <a:rPr lang="es-MX" smtClean="0"/>
              <a:t>Dirección de Desarrollo de Sistemas para el Exterior e Internet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2B7B4C-197B-4B80-A5D8-C97EBF3F7F1F}" type="datetimeFigureOut">
              <a:rPr lang="es-MX"/>
              <a:pPr>
                <a:defRPr/>
              </a:pPr>
              <a:t>12/12/2013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476375" y="63563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MX"/>
              <a:t>Avenida Juárez núm. 20, Col. Centro, Del. Cuauhtémoc, , C.P. 06010, México, D.F., </a:t>
            </a:r>
          </a:p>
          <a:p>
            <a:pPr>
              <a:defRPr/>
            </a:pPr>
            <a:r>
              <a:rPr lang="es-MX"/>
              <a:t>Tels.: (55) 3686 - 5100  </a:t>
            </a:r>
            <a:r>
              <a:rPr lang="es-MX" b="1"/>
              <a:t>http://www.sre.gob.mx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EE3835-78C8-440F-8669-1230EE478715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7" r:id="rId1"/>
    <p:sldLayoutId id="2147486178" r:id="rId2"/>
    <p:sldLayoutId id="2147486179" r:id="rId3"/>
    <p:sldLayoutId id="2147486180" r:id="rId4"/>
    <p:sldLayoutId id="2147486181" r:id="rId5"/>
    <p:sldLayoutId id="2147486182" r:id="rId6"/>
    <p:sldLayoutId id="2147486183" r:id="rId7"/>
    <p:sldLayoutId id="2147486184" r:id="rId8"/>
    <p:sldLayoutId id="2147486185" r:id="rId9"/>
    <p:sldLayoutId id="2147486186" r:id="rId10"/>
    <p:sldLayoutId id="2147486187" r:id="rId11"/>
    <p:sldLayoutId id="2147486188" r:id="rId12"/>
    <p:sldLayoutId id="2147486189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" b="1" kern="1200">
          <a:solidFill>
            <a:srgbClr val="7F7F7F"/>
          </a:solidFill>
          <a:latin typeface="Adobe Caslon Pro" pitchFamily="18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ctrTitle"/>
          </p:nvPr>
        </p:nvSpPr>
        <p:spPr>
          <a:xfrm>
            <a:off x="717550" y="1339850"/>
            <a:ext cx="7772400" cy="4610100"/>
          </a:xfrm>
        </p:spPr>
        <p:txBody>
          <a:bodyPr/>
          <a:lstStyle/>
          <a:p>
            <a:pPr algn="ctr">
              <a:defRPr/>
            </a:pPr>
            <a:r>
              <a:rPr lang="es-MX" sz="4000" b="0" dirty="0"/>
              <a:t/>
            </a:r>
            <a:br>
              <a:rPr lang="es-MX" sz="4000" b="0" dirty="0"/>
            </a:br>
            <a:r>
              <a:rPr lang="en-US" sz="4000" b="0" dirty="0" smtClean="0"/>
              <a:t> </a:t>
            </a:r>
            <a:r>
              <a:rPr lang="en-US" sz="4400" dirty="0">
                <a:latin typeface="+mj-lt"/>
              </a:rPr>
              <a:t>North American Competitiveness and Innovation Conference </a:t>
            </a:r>
            <a:r>
              <a:rPr lang="es-MX" sz="4000" dirty="0" smtClean="0">
                <a:latin typeface="+mj-lt"/>
              </a:rPr>
              <a:t/>
            </a:r>
            <a:br>
              <a:rPr lang="es-MX" sz="4000" dirty="0" smtClean="0">
                <a:latin typeface="+mj-lt"/>
              </a:rPr>
            </a:br>
            <a:r>
              <a:rPr lang="es-MX" sz="4000" dirty="0" smtClean="0">
                <a:latin typeface="+mj-lt"/>
              </a:rPr>
              <a:t/>
            </a:r>
            <a:br>
              <a:rPr lang="es-MX" sz="4000" dirty="0" smtClean="0">
                <a:latin typeface="+mj-lt"/>
              </a:rPr>
            </a:b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North American Borders in the </a:t>
            </a:r>
            <a:b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New Global Economy</a:t>
            </a:r>
            <a:r>
              <a:rPr lang="es-MX" sz="4000" i="1" dirty="0" smtClean="0">
                <a:latin typeface="+mj-lt"/>
              </a:rPr>
              <a:t/>
            </a:r>
            <a:br>
              <a:rPr lang="es-MX" sz="4000" i="1" dirty="0" smtClean="0">
                <a:latin typeface="+mj-lt"/>
              </a:rPr>
            </a:br>
            <a:endParaRPr lang="es-MX" sz="3600" dirty="0" smtClean="0">
              <a:latin typeface="+mj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684213" y="5589588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3000" dirty="0" smtClean="0">
                <a:latin typeface="+mj-lt"/>
              </a:rPr>
              <a:t/>
            </a:r>
            <a:br>
              <a:rPr lang="es-MX" sz="3000" dirty="0" smtClean="0">
                <a:latin typeface="+mj-lt"/>
              </a:rPr>
            </a:br>
            <a:r>
              <a:rPr lang="es-MX" sz="3000" b="0" dirty="0" smtClean="0">
                <a:latin typeface="+mj-lt"/>
              </a:rPr>
              <a:t>San Diego, California, October 28, 2013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flecha hacia abajo">
            <a:hlinkClick r:id="rId2" action="ppaction://hlinksldjump"/>
          </p:cNvPr>
          <p:cNvSpPr/>
          <p:nvPr/>
        </p:nvSpPr>
        <p:spPr>
          <a:xfrm>
            <a:off x="179512" y="1484784"/>
            <a:ext cx="2053882" cy="936104"/>
          </a:xfrm>
          <a:prstGeom prst="downArrowCallout">
            <a:avLst/>
          </a:prstGeom>
          <a:solidFill>
            <a:schemeClr val="accent2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8968"/>
              <a:satOff val="-1006"/>
              <a:lumOff val="6420"/>
              <a:alphaOff val="0"/>
            </a:schemeClr>
          </a:fillRef>
          <a:effectRef idx="2">
            <a:schemeClr val="accent2">
              <a:shade val="80000"/>
              <a:hueOff val="-8968"/>
              <a:satOff val="-1006"/>
              <a:lumOff val="6420"/>
              <a:alphaOff val="0"/>
            </a:schemeClr>
          </a:effectRef>
          <a:fontRef idx="minor">
            <a:schemeClr val="lt1"/>
          </a:fontRef>
        </p:style>
        <p:txBody>
          <a:bodyPr lIns="176379" tIns="176029" rIns="176379" bIns="176029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Political Dialogue</a:t>
            </a:r>
          </a:p>
        </p:txBody>
      </p:sp>
      <p:sp>
        <p:nvSpPr>
          <p:cNvPr id="5" name="4 Llamada de flecha hacia abajo"/>
          <p:cNvSpPr/>
          <p:nvPr/>
        </p:nvSpPr>
        <p:spPr>
          <a:xfrm>
            <a:off x="2383497" y="1484784"/>
            <a:ext cx="2053882" cy="936104"/>
          </a:xfrm>
          <a:prstGeom prst="downArrowCallout">
            <a:avLst/>
          </a:prstGeom>
          <a:solidFill>
            <a:schemeClr val="accent2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8968"/>
              <a:satOff val="-1006"/>
              <a:lumOff val="6420"/>
              <a:alphaOff val="0"/>
            </a:schemeClr>
          </a:fillRef>
          <a:effectRef idx="2">
            <a:schemeClr val="accent2">
              <a:shade val="80000"/>
              <a:hueOff val="-8968"/>
              <a:satOff val="-1006"/>
              <a:lumOff val="6420"/>
              <a:alphaOff val="0"/>
            </a:schemeClr>
          </a:effectRef>
          <a:fontRef idx="minor">
            <a:schemeClr val="lt1"/>
          </a:fontRef>
        </p:style>
        <p:txBody>
          <a:bodyPr lIns="176379" tIns="176029" rIns="176379" bIns="176029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Cooperation</a:t>
            </a:r>
          </a:p>
        </p:txBody>
      </p:sp>
      <p:sp>
        <p:nvSpPr>
          <p:cNvPr id="6" name="5 Llamada de flecha hacia abajo"/>
          <p:cNvSpPr/>
          <p:nvPr/>
        </p:nvSpPr>
        <p:spPr>
          <a:xfrm>
            <a:off x="4614778" y="1484784"/>
            <a:ext cx="2053882" cy="936104"/>
          </a:xfrm>
          <a:prstGeom prst="downArrowCallout">
            <a:avLst/>
          </a:prstGeom>
          <a:solidFill>
            <a:schemeClr val="accent2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8968"/>
              <a:satOff val="-1006"/>
              <a:lumOff val="6420"/>
              <a:alphaOff val="0"/>
            </a:schemeClr>
          </a:fillRef>
          <a:effectRef idx="2">
            <a:schemeClr val="accent2">
              <a:shade val="80000"/>
              <a:hueOff val="-8968"/>
              <a:satOff val="-1006"/>
              <a:lumOff val="6420"/>
              <a:alphaOff val="0"/>
            </a:schemeClr>
          </a:effectRef>
          <a:fontRef idx="minor">
            <a:schemeClr val="lt1"/>
          </a:fontRef>
        </p:style>
        <p:txBody>
          <a:bodyPr lIns="176379" tIns="176029" rIns="176379" bIns="176029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Promotion</a:t>
            </a:r>
          </a:p>
        </p:txBody>
      </p:sp>
      <p:sp>
        <p:nvSpPr>
          <p:cNvPr id="8" name="7 Llamada de flecha hacia abajo"/>
          <p:cNvSpPr/>
          <p:nvPr/>
        </p:nvSpPr>
        <p:spPr>
          <a:xfrm>
            <a:off x="6832410" y="1484784"/>
            <a:ext cx="2053882" cy="936104"/>
          </a:xfrm>
          <a:prstGeom prst="downArrowCallout">
            <a:avLst/>
          </a:prstGeom>
          <a:solidFill>
            <a:schemeClr val="accent2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8968"/>
              <a:satOff val="-1006"/>
              <a:lumOff val="6420"/>
              <a:alphaOff val="0"/>
            </a:schemeClr>
          </a:fillRef>
          <a:effectRef idx="2">
            <a:schemeClr val="accent2">
              <a:shade val="80000"/>
              <a:hueOff val="-8968"/>
              <a:satOff val="-1006"/>
              <a:lumOff val="6420"/>
              <a:alphaOff val="0"/>
            </a:schemeClr>
          </a:effectRef>
          <a:fontRef idx="minor">
            <a:schemeClr val="lt1"/>
          </a:fontRef>
        </p:style>
        <p:txBody>
          <a:bodyPr lIns="36000" tIns="176029" rIns="36000" bIns="176029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Links to Mexicans abroad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267151894"/>
              </p:ext>
            </p:extLst>
          </p:nvPr>
        </p:nvGraphicFramePr>
        <p:xfrm>
          <a:off x="315946" y="2420888"/>
          <a:ext cx="8640960" cy="392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79388" y="889000"/>
            <a:ext cx="82089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New Focus:</a:t>
            </a:r>
          </a:p>
        </p:txBody>
      </p:sp>
      <p:graphicFrame>
        <p:nvGraphicFramePr>
          <p:cNvPr id="15" name="14 Diagrama"/>
          <p:cNvGraphicFramePr/>
          <p:nvPr/>
        </p:nvGraphicFramePr>
        <p:xfrm>
          <a:off x="144016" y="5229200"/>
          <a:ext cx="889248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22 Flecha abajo"/>
          <p:cNvSpPr/>
          <p:nvPr/>
        </p:nvSpPr>
        <p:spPr>
          <a:xfrm>
            <a:off x="2787650" y="4797425"/>
            <a:ext cx="3584575" cy="48418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115888"/>
            <a:ext cx="8229600" cy="720725"/>
          </a:xfrm>
        </p:spPr>
        <p:txBody>
          <a:bodyPr/>
          <a:lstStyle/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>
                <a:latin typeface="+mj-lt"/>
              </a:rPr>
              <a:t>North American Borders in the New Global Economy</a:t>
            </a: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endParaRPr lang="es-MX" sz="1600" dirty="0" smtClean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6988" y="981075"/>
            <a:ext cx="76581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New Mechanisms: Generating Synergies</a:t>
            </a:r>
          </a:p>
        </p:txBody>
      </p:sp>
      <p:sp>
        <p:nvSpPr>
          <p:cNvPr id="21509" name="1 Rectángulo"/>
          <p:cNvSpPr>
            <a:spLocks noChangeArrowheads="1"/>
          </p:cNvSpPr>
          <p:nvPr/>
        </p:nvSpPr>
        <p:spPr bwMode="auto">
          <a:xfrm>
            <a:off x="298451" y="1916832"/>
            <a:ext cx="5569694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Tx/>
              <a:buAutoNum type="arabicPeriod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High Level Economic Dialogue (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HLED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). </a:t>
            </a:r>
          </a:p>
          <a:p>
            <a:pPr marL="457200" indent="-457200" algn="just">
              <a:spcAft>
                <a:spcPts val="600"/>
              </a:spcAft>
              <a:buFontTx/>
              <a:buAutoNum type="arabicPeriod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Mexico – United States Entrepreneurship and Innovation Council (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MUSEIC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).</a:t>
            </a:r>
          </a:p>
          <a:p>
            <a:pPr marL="457200" indent="-457200" algn="just">
              <a:spcAft>
                <a:spcPts val="600"/>
              </a:spcAft>
              <a:buFontTx/>
              <a:buAutoNum type="arabicPeriod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Bilateral Forum on Higher Education, Innovation and Research (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FOBESII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).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563" y="822325"/>
            <a:ext cx="2279650" cy="28416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914400" y="-1588"/>
            <a:ext cx="8229600" cy="720726"/>
          </a:xfrm>
        </p:spPr>
        <p:txBody>
          <a:bodyPr/>
          <a:lstStyle/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>
                <a:latin typeface="+mj-lt"/>
              </a:rPr>
              <a:t>North American Borders in the New Global Economy</a:t>
            </a:r>
            <a:endParaRPr lang="es-MX" sz="1600" dirty="0" smtClean="0">
              <a:latin typeface="+mj-lt"/>
            </a:endParaRPr>
          </a:p>
        </p:txBody>
      </p:sp>
      <p:pic>
        <p:nvPicPr>
          <p:cNvPr id="25606" name="Picture 12" descr="http://mex-eua.sre.gob.mx/images/stories/slider/Presi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803650"/>
            <a:ext cx="25431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892175" y="-3175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>
                <a:latin typeface="+mj-lt"/>
              </a:rPr>
              <a:t>North American Borders in the New Global Economy</a:t>
            </a: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endParaRPr lang="es-MX" sz="1600" dirty="0" smtClean="0">
              <a:latin typeface="+mj-lt"/>
            </a:endParaRPr>
          </a:p>
        </p:txBody>
      </p:sp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-587358"/>
            <a:ext cx="8516938" cy="845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6"/>
          <p:cNvSpPr/>
          <p:nvPr/>
        </p:nvSpPr>
        <p:spPr bwMode="auto">
          <a:xfrm>
            <a:off x="2267744" y="2852936"/>
            <a:ext cx="5040485" cy="15696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ＭＳ Ｐゴシック" charset="0"/>
                <a:cs typeface="Arial" charset="0"/>
              </a:rPr>
              <a:t>Innovation</a:t>
            </a:r>
          </a:p>
          <a:p>
            <a:pPr algn="ctr">
              <a:defRPr/>
            </a:pPr>
            <a:r>
              <a:rPr lang="es-MX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ＭＳ Ｐゴシック" charset="0"/>
                <a:cs typeface="Arial" charset="0"/>
              </a:rPr>
              <a:t>and </a:t>
            </a:r>
          </a:p>
          <a:p>
            <a:pPr algn="ct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ＭＳ Ｐゴシック" charset="0"/>
                <a:cs typeface="Arial" charset="0"/>
              </a:rPr>
              <a:t>Competitiveness</a:t>
            </a:r>
          </a:p>
        </p:txBody>
      </p:sp>
      <p:sp>
        <p:nvSpPr>
          <p:cNvPr id="13" name="Rectangle 7"/>
          <p:cNvSpPr/>
          <p:nvPr/>
        </p:nvSpPr>
        <p:spPr bwMode="auto">
          <a:xfrm rot="21599295">
            <a:off x="3879615" y="1268933"/>
            <a:ext cx="1692794" cy="70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ＭＳ Ｐゴシック" charset="0"/>
                <a:cs typeface="Arial" charset="0"/>
              </a:rPr>
              <a:t>HLED</a:t>
            </a:r>
          </a:p>
        </p:txBody>
      </p:sp>
      <p:sp>
        <p:nvSpPr>
          <p:cNvPr id="14" name="Rectangle 9"/>
          <p:cNvSpPr/>
          <p:nvPr/>
        </p:nvSpPr>
        <p:spPr bwMode="auto">
          <a:xfrm rot="19145869">
            <a:off x="5615743" y="4519668"/>
            <a:ext cx="1820751" cy="707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ＭＳ Ｐゴシック" charset="0"/>
                <a:cs typeface="Arial" charset="0"/>
              </a:rPr>
              <a:t>FOBESII</a:t>
            </a:r>
          </a:p>
        </p:txBody>
      </p:sp>
      <p:sp>
        <p:nvSpPr>
          <p:cNvPr id="15" name="Rectangle 10"/>
          <p:cNvSpPr/>
          <p:nvPr/>
        </p:nvSpPr>
        <p:spPr bwMode="auto">
          <a:xfrm rot="2752177">
            <a:off x="1933509" y="4466139"/>
            <a:ext cx="1868793" cy="7078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ＭＳ Ｐゴシック" charset="0"/>
                <a:cs typeface="Arial" charset="0"/>
              </a:rPr>
              <a:t>MUSEIC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914400" y="115888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>
                <a:latin typeface="+mj-lt"/>
              </a:rPr>
              <a:t>North American Borders in the New Global Economy</a:t>
            </a: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endParaRPr lang="es-MX" sz="1600" dirty="0" smtClean="0">
              <a:latin typeface="+mj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288" y="1019175"/>
            <a:ext cx="7643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High Level Economic Dialogue (HLED)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38113" y="1547813"/>
            <a:ext cx="4079875" cy="5062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High Level Economic Dialogue was created by Presidents Peña Nieto and Obama in May 2013. 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Its first meeting was held on September 20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2013 in Mexico City. 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Vice President Joseph Biden led the U.S. delegation comprising four cabinet members and the U.S. Trade Representative.   </a:t>
            </a:r>
          </a:p>
          <a:p>
            <a:pPr>
              <a:defRPr/>
            </a:pPr>
            <a:endParaRPr lang="es-MX" sz="2000" dirty="0"/>
          </a:p>
        </p:txBody>
      </p:sp>
      <p:pic>
        <p:nvPicPr>
          <p:cNvPr id="27653" name="Picture 7" descr="http://mex-eua.sre.gob.mx/images/stories/slider/_RE_8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457517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914400" y="115888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>
                <a:latin typeface="+mj-lt"/>
              </a:rPr>
              <a:t>North American Borders in the New Global Economy</a:t>
            </a: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endParaRPr lang="es-MX" sz="1600" dirty="0" smtClean="0">
              <a:latin typeface="+mj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288" y="858838"/>
            <a:ext cx="7643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High Level Economic Dialogue (HLED)</a:t>
            </a: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287670584"/>
              </p:ext>
            </p:extLst>
          </p:nvPr>
        </p:nvGraphicFramePr>
        <p:xfrm>
          <a:off x="3855834" y="2366395"/>
          <a:ext cx="4902993" cy="450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899156982"/>
              </p:ext>
            </p:extLst>
          </p:nvPr>
        </p:nvGraphicFramePr>
        <p:xfrm>
          <a:off x="179512" y="2488314"/>
          <a:ext cx="3312368" cy="423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39750" y="2060575"/>
            <a:ext cx="22955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Key areas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121275" y="2085975"/>
            <a:ext cx="22955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Objectives</a:t>
            </a:r>
          </a:p>
        </p:txBody>
      </p:sp>
      <p:sp>
        <p:nvSpPr>
          <p:cNvPr id="27656" name="2 CuadroTexto"/>
          <p:cNvSpPr txBox="1">
            <a:spLocks noChangeArrowheads="1"/>
          </p:cNvSpPr>
          <p:nvPr/>
        </p:nvSpPr>
        <p:spPr bwMode="auto">
          <a:xfrm>
            <a:off x="539750" y="1366838"/>
            <a:ext cx="8208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The HLED seeks to strengthen the dialogue between the governments and the private sector and civil society of the two countries. </a:t>
            </a:r>
            <a:endParaRPr lang="es-MX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914400" y="115888"/>
            <a:ext cx="8229600" cy="720725"/>
          </a:xfrm>
        </p:spPr>
        <p:txBody>
          <a:bodyPr/>
          <a:lstStyle/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>
                <a:latin typeface="+mj-lt"/>
              </a:rPr>
              <a:t>North American Borders in the New Global Economy</a:t>
            </a: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endParaRPr lang="es-MX" sz="1600" dirty="0" smtClean="0">
              <a:latin typeface="+mj-lt"/>
            </a:endParaRPr>
          </a:p>
        </p:txBody>
      </p:sp>
      <p:sp>
        <p:nvSpPr>
          <p:cNvPr id="27651" name="2 Marcador de contenido"/>
          <p:cNvSpPr txBox="1">
            <a:spLocks/>
          </p:cNvSpPr>
          <p:nvPr/>
        </p:nvSpPr>
        <p:spPr bwMode="auto">
          <a:xfrm>
            <a:off x="3419475" y="1628775"/>
            <a:ext cx="548163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Its creation was announced in May 2013. Its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first meeting was held on September 12, 2013 in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Mexico. 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It aims to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coordinate and collaborate on strategies to develop the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ecosystem of entrepreneurship and innovation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for entrepreneurs and companies from both countries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Headed by Mexico’s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Entrepreneurship National Institute and the U.S. State Department.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Seven working groups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were established. SRE participates in three of them: Diaspora, iClusters and women empowerment.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898989"/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MX" sz="2400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0825" y="812800"/>
            <a:ext cx="865028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Mexico – United States Entrepreneurship and Innovation Council (MUSEIC</a:t>
            </a:r>
            <a:r>
              <a:rPr lang="en-US" sz="28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pic>
        <p:nvPicPr>
          <p:cNvPr id="1026" name="Picture 2" descr="https://encrypted-tbn0.gstatic.com/images?q=tbn:ANd9GcRkwhwqkJFWMcfGVfG4SCtFOcCjumh5IFGIGiwZG21tW_rsgwqI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8" y="2708920"/>
            <a:ext cx="3121727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914400" y="115888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1600" smtClean="0">
                <a:latin typeface="+mj-lt"/>
              </a:rPr>
              <a:t/>
            </a:r>
            <a:br>
              <a:rPr lang="es-MX" sz="1600" smtClean="0">
                <a:latin typeface="+mj-lt"/>
              </a:rPr>
            </a:br>
            <a:r>
              <a:rPr lang="en-US" sz="1600" smtClean="0">
                <a:latin typeface="+mj-lt"/>
              </a:rPr>
              <a:t>North American Borders in the New Global Economy</a:t>
            </a:r>
            <a:r>
              <a:rPr lang="es-MX" sz="1600" smtClean="0">
                <a:latin typeface="+mj-lt"/>
              </a:rPr>
              <a:t/>
            </a:r>
            <a:br>
              <a:rPr lang="es-MX" sz="1600" smtClean="0">
                <a:latin typeface="+mj-lt"/>
              </a:rPr>
            </a:br>
            <a:endParaRPr lang="es-MX" sz="1600" dirty="0" smtClean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0825" y="844550"/>
            <a:ext cx="865028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Bilateral Forum on Higher Education, Innovation and Research (FOBESII)</a:t>
            </a:r>
          </a:p>
        </p:txBody>
      </p:sp>
      <p:sp>
        <p:nvSpPr>
          <p:cNvPr id="30724" name="8 CuadroTexto"/>
          <p:cNvSpPr txBox="1">
            <a:spLocks noChangeArrowheads="1"/>
          </p:cNvSpPr>
          <p:nvPr/>
        </p:nvSpPr>
        <p:spPr bwMode="auto">
          <a:xfrm>
            <a:off x="250825" y="1694412"/>
            <a:ext cx="5616575" cy="52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sz="2100" dirty="0">
                <a:solidFill>
                  <a:srgbClr val="898989"/>
                </a:solidFill>
                <a:latin typeface="Calibri" pitchFamily="34" charset="0"/>
              </a:rPr>
              <a:t>Mexico and the United States will work together to transform </a:t>
            </a:r>
            <a:r>
              <a:rPr lang="en-US" sz="2100" b="1" dirty="0">
                <a:solidFill>
                  <a:srgbClr val="898989"/>
                </a:solidFill>
                <a:latin typeface="Calibri" pitchFamily="34" charset="0"/>
              </a:rPr>
              <a:t>North America </a:t>
            </a:r>
            <a:r>
              <a:rPr lang="en-US" sz="2100" dirty="0">
                <a:solidFill>
                  <a:srgbClr val="898989"/>
                </a:solidFill>
                <a:latin typeface="Calibri" pitchFamily="34" charset="0"/>
              </a:rPr>
              <a:t>into a prosperous,  competitive and inclusive region based on </a:t>
            </a:r>
            <a:r>
              <a:rPr lang="en-US" sz="2100" b="1" dirty="0">
                <a:solidFill>
                  <a:srgbClr val="898989"/>
                </a:solidFill>
                <a:latin typeface="Calibri" pitchFamily="34" charset="0"/>
              </a:rPr>
              <a:t>knowledge</a:t>
            </a:r>
            <a:r>
              <a:rPr lang="en-US" sz="2100" dirty="0">
                <a:solidFill>
                  <a:srgbClr val="898989"/>
                </a:solidFill>
                <a:latin typeface="Calibri" pitchFamily="34" charset="0"/>
              </a:rPr>
              <a:t> by boosting bilateral cooperation in </a:t>
            </a:r>
            <a:r>
              <a:rPr lang="en-US" sz="2100" b="1" dirty="0">
                <a:solidFill>
                  <a:srgbClr val="898989"/>
                </a:solidFill>
                <a:latin typeface="Calibri" pitchFamily="34" charset="0"/>
              </a:rPr>
              <a:t>higher education, innovation and scientific research</a:t>
            </a:r>
            <a:r>
              <a:rPr lang="en-US" sz="2100" dirty="0">
                <a:solidFill>
                  <a:srgbClr val="898989"/>
                </a:solidFill>
                <a:latin typeface="Calibri" pitchFamily="34" charset="0"/>
              </a:rPr>
              <a:t>.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n-US" sz="2100" dirty="0">
                <a:solidFill>
                  <a:srgbClr val="898989"/>
                </a:solidFill>
                <a:latin typeface="Calibri" pitchFamily="34" charset="0"/>
              </a:rPr>
              <a:t>The Forum seeks to promote economic development and mutual understanding between our countries through </a:t>
            </a:r>
            <a:r>
              <a:rPr lang="en-US" sz="2100" b="1" dirty="0">
                <a:solidFill>
                  <a:srgbClr val="898989"/>
                </a:solidFill>
                <a:latin typeface="Calibri" pitchFamily="34" charset="0"/>
              </a:rPr>
              <a:t>academic exchange programs, research and innovation  in areas of joint </a:t>
            </a:r>
            <a:r>
              <a:rPr lang="en-US" sz="2100" b="1" dirty="0" smtClean="0">
                <a:solidFill>
                  <a:srgbClr val="898989"/>
                </a:solidFill>
                <a:latin typeface="Calibri" pitchFamily="34" charset="0"/>
              </a:rPr>
              <a:t>interest.</a:t>
            </a:r>
            <a:endParaRPr lang="en-US" sz="2100" b="1" dirty="0">
              <a:solidFill>
                <a:srgbClr val="898989"/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en-US" sz="2100" b="1" u="sng" dirty="0" err="1">
                <a:solidFill>
                  <a:srgbClr val="898989"/>
                </a:solidFill>
                <a:latin typeface="Calibri" pitchFamily="34" charset="0"/>
              </a:rPr>
              <a:t>Proyecta</a:t>
            </a:r>
            <a:r>
              <a:rPr lang="en-US" sz="2100" b="1" u="sng" dirty="0">
                <a:solidFill>
                  <a:srgbClr val="898989"/>
                </a:solidFill>
                <a:latin typeface="Calibri" pitchFamily="34" charset="0"/>
              </a:rPr>
              <a:t> 100,000</a:t>
            </a:r>
            <a:r>
              <a:rPr lang="en-US" sz="2100" dirty="0">
                <a:solidFill>
                  <a:srgbClr val="898989"/>
                </a:solidFill>
                <a:latin typeface="Calibri" pitchFamily="34" charset="0"/>
              </a:rPr>
              <a:t> goal is to have</a:t>
            </a:r>
            <a:r>
              <a:rPr lang="en-US" sz="21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100" dirty="0" smtClean="0">
                <a:solidFill>
                  <a:srgbClr val="898989"/>
                </a:solidFill>
                <a:latin typeface="Calibri" pitchFamily="34" charset="0"/>
              </a:rPr>
              <a:t>100,000 </a:t>
            </a:r>
            <a:r>
              <a:rPr lang="en-US" sz="2100" dirty="0">
                <a:solidFill>
                  <a:srgbClr val="898989"/>
                </a:solidFill>
                <a:latin typeface="Calibri" pitchFamily="34" charset="0"/>
              </a:rPr>
              <a:t>Mexican students in the U.S. and </a:t>
            </a:r>
            <a:r>
              <a:rPr lang="en-US" sz="2100" dirty="0" smtClean="0">
                <a:solidFill>
                  <a:srgbClr val="898989"/>
                </a:solidFill>
                <a:latin typeface="Calibri" pitchFamily="34" charset="0"/>
              </a:rPr>
              <a:t>50,000 U.S</a:t>
            </a:r>
            <a:r>
              <a:rPr lang="en-US" sz="2100" dirty="0">
                <a:solidFill>
                  <a:srgbClr val="898989"/>
                </a:solidFill>
                <a:latin typeface="Calibri" pitchFamily="34" charset="0"/>
              </a:rPr>
              <a:t>. students in Mexico by the year 2018. </a:t>
            </a:r>
            <a:endParaRPr lang="en-US" sz="2100" dirty="0" smtClean="0">
              <a:solidFill>
                <a:srgbClr val="898989"/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en-US" sz="2100" b="1" dirty="0" smtClean="0">
                <a:solidFill>
                  <a:srgbClr val="898989"/>
                </a:solidFill>
                <a:latin typeface="Calibri" pitchFamily="34" charset="0"/>
              </a:rPr>
              <a:t>Bilateral research and innovation centers and projects</a:t>
            </a:r>
            <a:r>
              <a:rPr lang="en-US" sz="2100" dirty="0" smtClean="0">
                <a:solidFill>
                  <a:srgbClr val="898989"/>
                </a:solidFill>
                <a:latin typeface="Calibri" pitchFamily="34" charset="0"/>
              </a:rPr>
              <a:t>.</a:t>
            </a:r>
            <a:endParaRPr lang="en-US" sz="21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628775"/>
            <a:ext cx="2817812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3860800"/>
            <a:ext cx="2011362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29600" cy="765175"/>
          </a:xfrm>
        </p:spPr>
        <p:txBody>
          <a:bodyPr/>
          <a:lstStyle/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>
                <a:latin typeface="+mj-lt"/>
              </a:rPr>
              <a:t>North American Borders in the New Global Economy</a:t>
            </a: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endParaRPr lang="es-MX" sz="1600" dirty="0" smtClean="0">
              <a:latin typeface="+mj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7200" y="1101725"/>
            <a:ext cx="68405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North America Leaders Summit</a:t>
            </a:r>
          </a:p>
        </p:txBody>
      </p:sp>
      <p:grpSp>
        <p:nvGrpSpPr>
          <p:cNvPr id="31748" name="4 Grupo"/>
          <p:cNvGrpSpPr>
            <a:grpSpLocks/>
          </p:cNvGrpSpPr>
          <p:nvPr/>
        </p:nvGrpSpPr>
        <p:grpSpPr bwMode="auto">
          <a:xfrm>
            <a:off x="1084263" y="2852738"/>
            <a:ext cx="7283450" cy="3036887"/>
            <a:chOff x="2026800" y="2535623"/>
            <a:chExt cx="6048511" cy="2004347"/>
          </a:xfrm>
        </p:grpSpPr>
        <p:sp>
          <p:nvSpPr>
            <p:cNvPr id="6" name="5 Forma libre"/>
            <p:cNvSpPr/>
            <p:nvPr/>
          </p:nvSpPr>
          <p:spPr>
            <a:xfrm>
              <a:off x="6105722" y="3629475"/>
              <a:ext cx="1969589" cy="910495"/>
            </a:xfrm>
            <a:custGeom>
              <a:avLst/>
              <a:gdLst>
                <a:gd name="connsiteX0" fmla="*/ 0 w 2396335"/>
                <a:gd name="connsiteY0" fmla="*/ 0 h 1174053"/>
                <a:gd name="connsiteX1" fmla="*/ 2396335 w 2396335"/>
                <a:gd name="connsiteY1" fmla="*/ 0 h 1174053"/>
                <a:gd name="connsiteX2" fmla="*/ 2396335 w 2396335"/>
                <a:gd name="connsiteY2" fmla="*/ 1174053 h 1174053"/>
                <a:gd name="connsiteX3" fmla="*/ 0 w 2396335"/>
                <a:gd name="connsiteY3" fmla="*/ 1174053 h 1174053"/>
                <a:gd name="connsiteX4" fmla="*/ 0 w 2396335"/>
                <a:gd name="connsiteY4" fmla="*/ 0 h 117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35" h="1174053">
                  <a:moveTo>
                    <a:pt x="0" y="0"/>
                  </a:moveTo>
                  <a:lnTo>
                    <a:pt x="2396335" y="0"/>
                  </a:lnTo>
                  <a:lnTo>
                    <a:pt x="2396335" y="1174053"/>
                  </a:lnTo>
                  <a:lnTo>
                    <a:pt x="0" y="1174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/>
                <a:t>Policy Coordination</a:t>
              </a:r>
            </a:p>
          </p:txBody>
        </p:sp>
        <p:sp>
          <p:nvSpPr>
            <p:cNvPr id="7" name="6 Forma libre"/>
            <p:cNvSpPr/>
            <p:nvPr/>
          </p:nvSpPr>
          <p:spPr>
            <a:xfrm>
              <a:off x="2026800" y="2535623"/>
              <a:ext cx="6048511" cy="1061371"/>
            </a:xfrm>
            <a:custGeom>
              <a:avLst/>
              <a:gdLst>
                <a:gd name="connsiteX0" fmla="*/ 0 w 6048511"/>
                <a:gd name="connsiteY0" fmla="*/ 0 h 1061056"/>
                <a:gd name="connsiteX1" fmla="*/ 6048511 w 6048511"/>
                <a:gd name="connsiteY1" fmla="*/ 0 h 1061056"/>
                <a:gd name="connsiteX2" fmla="*/ 6048511 w 6048511"/>
                <a:gd name="connsiteY2" fmla="*/ 1061056 h 1061056"/>
                <a:gd name="connsiteX3" fmla="*/ 0 w 6048511"/>
                <a:gd name="connsiteY3" fmla="*/ 1061056 h 1061056"/>
                <a:gd name="connsiteX4" fmla="*/ 0 w 6048511"/>
                <a:gd name="connsiteY4" fmla="*/ 0 h 106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8511" h="1061056">
                  <a:moveTo>
                    <a:pt x="0" y="0"/>
                  </a:moveTo>
                  <a:lnTo>
                    <a:pt x="6048511" y="0"/>
                  </a:lnTo>
                  <a:lnTo>
                    <a:pt x="6048511" y="1061056"/>
                  </a:lnTo>
                  <a:lnTo>
                    <a:pt x="0" y="1061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A26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/>
                <a:t>Regional Integration</a:t>
              </a: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2026800" y="3629475"/>
              <a:ext cx="1969589" cy="910495"/>
            </a:xfrm>
            <a:custGeom>
              <a:avLst/>
              <a:gdLst>
                <a:gd name="connsiteX0" fmla="*/ 0 w 1856083"/>
                <a:gd name="connsiteY0" fmla="*/ 0 h 910101"/>
                <a:gd name="connsiteX1" fmla="*/ 1856083 w 1856083"/>
                <a:gd name="connsiteY1" fmla="*/ 0 h 910101"/>
                <a:gd name="connsiteX2" fmla="*/ 1856083 w 1856083"/>
                <a:gd name="connsiteY2" fmla="*/ 910101 h 910101"/>
                <a:gd name="connsiteX3" fmla="*/ 0 w 1856083"/>
                <a:gd name="connsiteY3" fmla="*/ 910101 h 910101"/>
                <a:gd name="connsiteX4" fmla="*/ 0 w 1856083"/>
                <a:gd name="connsiteY4" fmla="*/ 0 h 9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083" h="910101">
                  <a:moveTo>
                    <a:pt x="0" y="0"/>
                  </a:moveTo>
                  <a:lnTo>
                    <a:pt x="1856083" y="0"/>
                  </a:lnTo>
                  <a:lnTo>
                    <a:pt x="1856083" y="910101"/>
                  </a:lnTo>
                  <a:lnTo>
                    <a:pt x="0" y="910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8A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 smtClean="0"/>
                <a:t>Competitiveness and Connectivity</a:t>
              </a:r>
              <a:endParaRPr lang="en-US" sz="2000" b="1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4066260" y="3629475"/>
              <a:ext cx="1969589" cy="910495"/>
            </a:xfrm>
            <a:custGeom>
              <a:avLst/>
              <a:gdLst>
                <a:gd name="connsiteX0" fmla="*/ 0 w 1728158"/>
                <a:gd name="connsiteY0" fmla="*/ 0 h 910101"/>
                <a:gd name="connsiteX1" fmla="*/ 1728158 w 1728158"/>
                <a:gd name="connsiteY1" fmla="*/ 0 h 910101"/>
                <a:gd name="connsiteX2" fmla="*/ 1728158 w 1728158"/>
                <a:gd name="connsiteY2" fmla="*/ 910101 h 910101"/>
                <a:gd name="connsiteX3" fmla="*/ 0 w 1728158"/>
                <a:gd name="connsiteY3" fmla="*/ 910101 h 910101"/>
                <a:gd name="connsiteX4" fmla="*/ 0 w 1728158"/>
                <a:gd name="connsiteY4" fmla="*/ 0 h 9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158" h="910101">
                  <a:moveTo>
                    <a:pt x="0" y="0"/>
                  </a:moveTo>
                  <a:lnTo>
                    <a:pt x="1728158" y="0"/>
                  </a:lnTo>
                  <a:lnTo>
                    <a:pt x="1728158" y="910101"/>
                  </a:lnTo>
                  <a:lnTo>
                    <a:pt x="0" y="910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0C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000" b="1" dirty="0" smtClean="0"/>
                <a:t>Social </a:t>
              </a:r>
              <a:r>
                <a:rPr lang="en-US" sz="2000" b="1" dirty="0" smtClean="0"/>
                <a:t>Inclusion, Productivity, Entrepreneurship, Innovation</a:t>
              </a:r>
              <a:endParaRPr lang="en-US" sz="2000" b="1" dirty="0"/>
            </a:p>
          </p:txBody>
        </p:sp>
      </p:grpSp>
      <p:sp>
        <p:nvSpPr>
          <p:cNvPr id="31749" name="9 CuadroTexto"/>
          <p:cNvSpPr txBox="1">
            <a:spLocks noChangeArrowheads="1"/>
          </p:cNvSpPr>
          <p:nvPr/>
        </p:nvSpPr>
        <p:spPr bwMode="auto">
          <a:xfrm>
            <a:off x="1084263" y="1649413"/>
            <a:ext cx="66246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100" dirty="0">
                <a:solidFill>
                  <a:srgbClr val="898989"/>
                </a:solidFill>
                <a:latin typeface="Calibri" pitchFamily="34" charset="0"/>
              </a:rPr>
              <a:t>It is a privileged forum to continue boosting initiatives that promote competitiveness in </a:t>
            </a:r>
            <a:r>
              <a:rPr lang="en-US" sz="2100" dirty="0" smtClean="0">
                <a:solidFill>
                  <a:srgbClr val="898989"/>
                </a:solidFill>
                <a:latin typeface="Calibri" pitchFamily="34" charset="0"/>
              </a:rPr>
              <a:t>the region: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ctrTitle"/>
          </p:nvPr>
        </p:nvSpPr>
        <p:spPr>
          <a:xfrm>
            <a:off x="717550" y="1339850"/>
            <a:ext cx="7772400" cy="4610100"/>
          </a:xfrm>
        </p:spPr>
        <p:txBody>
          <a:bodyPr/>
          <a:lstStyle/>
          <a:p>
            <a:pPr algn="ctr">
              <a:defRPr/>
            </a:pPr>
            <a:r>
              <a:rPr lang="es-MX" sz="4000" b="0" dirty="0"/>
              <a:t/>
            </a:r>
            <a:br>
              <a:rPr lang="es-MX" sz="4000" b="0" dirty="0"/>
            </a:br>
            <a:r>
              <a:rPr lang="en-US" sz="4000" b="0" dirty="0" smtClean="0"/>
              <a:t> </a:t>
            </a:r>
            <a:r>
              <a:rPr lang="en-US" sz="4400" dirty="0">
                <a:latin typeface="+mj-lt"/>
              </a:rPr>
              <a:t>North American Competitiveness and Innovation Conference </a:t>
            </a:r>
            <a:r>
              <a:rPr lang="es-MX" sz="4000" dirty="0" smtClean="0">
                <a:latin typeface="+mj-lt"/>
              </a:rPr>
              <a:t/>
            </a:r>
            <a:br>
              <a:rPr lang="es-MX" sz="4000" dirty="0" smtClean="0">
                <a:latin typeface="+mj-lt"/>
              </a:rPr>
            </a:br>
            <a:r>
              <a:rPr lang="es-MX" sz="4000" dirty="0" smtClean="0">
                <a:latin typeface="+mj-lt"/>
              </a:rPr>
              <a:t/>
            </a:r>
            <a:br>
              <a:rPr lang="es-MX" sz="4000" dirty="0" smtClean="0">
                <a:latin typeface="+mj-lt"/>
              </a:rPr>
            </a:b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North American Borders in the </a:t>
            </a:r>
            <a:b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New Global Economy</a:t>
            </a:r>
            <a:r>
              <a:rPr lang="es-MX" sz="4000" i="1" dirty="0" smtClean="0">
                <a:latin typeface="+mj-lt"/>
              </a:rPr>
              <a:t/>
            </a:r>
            <a:br>
              <a:rPr lang="es-MX" sz="4000" i="1" dirty="0" smtClean="0">
                <a:latin typeface="+mj-lt"/>
              </a:rPr>
            </a:br>
            <a:endParaRPr lang="es-MX" sz="3600" dirty="0" smtClean="0">
              <a:latin typeface="+mj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684213" y="5589588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3000" dirty="0" smtClean="0">
                <a:latin typeface="+mj-lt"/>
              </a:rPr>
              <a:t/>
            </a:r>
            <a:br>
              <a:rPr lang="es-MX" sz="3000" dirty="0" smtClean="0">
                <a:latin typeface="+mj-lt"/>
              </a:rPr>
            </a:br>
            <a:r>
              <a:rPr lang="es-MX" sz="3000" b="0" dirty="0" smtClean="0">
                <a:latin typeface="+mj-lt"/>
              </a:rPr>
              <a:t>San Diego, California, October 28, 2013 </a:t>
            </a:r>
          </a:p>
        </p:txBody>
      </p:sp>
    </p:spTree>
    <p:extLst>
      <p:ext uri="{BB962C8B-B14F-4D97-AF65-F5344CB8AC3E}">
        <p14:creationId xmlns:p14="http://schemas.microsoft.com/office/powerpoint/2010/main" val="12251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528763"/>
            <a:ext cx="57023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extLst/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>
                <a:latin typeface="+mj-lt"/>
              </a:rPr>
              <a:t>North American Borders in the New Global Economy</a:t>
            </a: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endParaRPr lang="es-MX" sz="1600" dirty="0" smtClean="0">
              <a:latin typeface="+mj-lt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07950" y="1528763"/>
            <a:ext cx="3455988" cy="403383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sz="2200" dirty="0" smtClean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Almost 20 years ago, NAFTA  responded to the challenges of the world economy: elimination of trade barriers, increasing  investment opportunities, and establishing procedures for resolution of trade disputes. 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And all that  has worked.</a:t>
            </a:r>
            <a:endParaRPr lang="en-US" sz="2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288" y="912813"/>
            <a:ext cx="3671887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NAFTA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Works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122488"/>
            <a:ext cx="47640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>
          <a:xfrm>
            <a:off x="4205288" y="677863"/>
            <a:ext cx="4554537" cy="814387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Arial" pitchFamily="34" charset="0"/>
              </a:rPr>
              <a:t>Trade:  NAFTA Achievements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4043363" y="1525588"/>
            <a:ext cx="47053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Intra- regional commerce in North America</a:t>
            </a:r>
          </a:p>
          <a:p>
            <a:pPr algn="ctr" eaLnBrk="0" hangingPunct="0"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(billion dollars/% annual variation)</a:t>
            </a: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 rot="10800000" flipV="1">
            <a:off x="4067175" y="4354513"/>
            <a:ext cx="46688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Source: DGCREB-SRE, with data from Secretaría de Economía. The figures for 2010, 2011 y 2012 were taken from data from Statistics  Canada, US Department of Commerce and Secretaría de Economía.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0" hangingPunct="0">
              <a:defRPr/>
            </a:pPr>
            <a:endParaRPr lang="es-MX" dirty="0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914400" y="115888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>
                <a:latin typeface="+mj-lt"/>
              </a:rPr>
              <a:t>North American Borders in the New Global Economy</a:t>
            </a: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endParaRPr lang="es-MX" sz="1600" dirty="0" smtClean="0"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29100" y="5186363"/>
            <a:ext cx="4506913" cy="147732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NAFTA has accelerated the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economic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integration and interdependence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Production chains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on both sides of the border, and with Canada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complement each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other, and are becoming larger and more sophisticated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4938" y="2474913"/>
            <a:ext cx="36718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spcBef>
                <a:spcPts val="600"/>
              </a:spcBef>
              <a:buSzPct val="90000"/>
              <a:buFont typeface="Wingdings" pitchFamily="2" charset="2"/>
              <a:buAutoNum type="arabicPeriod"/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Trilateral commerce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increased 265% since the start of NAFTA. </a:t>
            </a:r>
          </a:p>
          <a:p>
            <a:pPr marL="457200" indent="-457200" algn="just">
              <a:spcBef>
                <a:spcPts val="600"/>
              </a:spcBef>
              <a:buSzPct val="90000"/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 2012 trilateral trade reached a record $1.056 trillion dollars, increasing 4.3%  from 2011.   </a:t>
            </a:r>
          </a:p>
          <a:p>
            <a:pPr marL="457200" indent="-457200" algn="just">
              <a:spcBef>
                <a:spcPts val="600"/>
              </a:spcBef>
              <a:buSzPct val="90000"/>
              <a:buFont typeface="Wingdings" pitchFamily="2" charset="2"/>
              <a:buAutoNum type="arabicPeriod"/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Mexican participation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 intraregional trade in 2012 was 18.5%.</a:t>
            </a:r>
          </a:p>
          <a:p>
            <a:pPr marL="457200" indent="-457200" algn="just">
              <a:spcBef>
                <a:spcPts val="600"/>
              </a:spcBef>
              <a:buSzPct val="90000"/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U.S., and Canada invested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$166.5 billion dollars in Mexico between 1999 y 2012, which represents 54.5% of México´s  total FDI.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7188" y="1725613"/>
            <a:ext cx="34909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Trade Integration in North America 1993-2012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7975" y="1604963"/>
            <a:ext cx="3471863" cy="2328862"/>
          </a:xfrm>
        </p:spPr>
        <p:txBody>
          <a:bodyPr/>
          <a:lstStyle/>
          <a:p>
            <a:pPr marL="177800" indent="-177800"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need to develop a more integrated, prosperous and competitive region that meets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needs of our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societies.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573088" y="-174625"/>
            <a:ext cx="8229600" cy="1143000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North American Borders in the New Global Economy</a:t>
            </a:r>
          </a:p>
        </p:txBody>
      </p:sp>
      <p:sp>
        <p:nvSpPr>
          <p:cNvPr id="18436" name="4 CuadroTexto"/>
          <p:cNvSpPr txBox="1">
            <a:spLocks noChangeArrowheads="1"/>
          </p:cNvSpPr>
          <p:nvPr/>
        </p:nvSpPr>
        <p:spPr bwMode="auto">
          <a:xfrm>
            <a:off x="1547813" y="14128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323850" y="971550"/>
            <a:ext cx="7561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Today and towards the future: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379815904"/>
              </p:ext>
            </p:extLst>
          </p:nvPr>
        </p:nvGraphicFramePr>
        <p:xfrm>
          <a:off x="632378" y="1782763"/>
          <a:ext cx="8496944" cy="546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b="3011"/>
          <a:stretch>
            <a:fillRect/>
          </a:stretch>
        </p:blipFill>
        <p:spPr bwMode="auto">
          <a:xfrm>
            <a:off x="5194300" y="1700213"/>
            <a:ext cx="3852863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14400" y="115888"/>
            <a:ext cx="8229600" cy="7207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North American Borders in the New Global Economy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8125" y="992188"/>
            <a:ext cx="86502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potential is here: Our common border is one of the most dynamic in the world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7950" y="1844675"/>
            <a:ext cx="5086350" cy="438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ten border States constitute the world’s 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4th largest economy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total population of the border municipalities and counties, on both sides, is more than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14 million people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One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million people cross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every day both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ways, on the average.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border has a key role on the commercial, economic and social development of our countries: more than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70% of the bilateral trade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flows through our land ports of entry.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mex-eua.sre.gob.mx/images/stories/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644900"/>
            <a:ext cx="516731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>
          <a:xfrm>
            <a:off x="250825" y="1435100"/>
            <a:ext cx="4249738" cy="2138363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The border region has experienced a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loss of competitiveness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due to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long waiting times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produced by increased security measures, beyond the saturation of ports of entry.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611188" y="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>
                <a:latin typeface="+mj-lt"/>
              </a:rPr>
              <a:t>North American Borders in the New Global </a:t>
            </a:r>
            <a:r>
              <a:rPr lang="en-US" sz="1600" dirty="0" smtClean="0">
                <a:latin typeface="+mj-lt"/>
              </a:rPr>
              <a:t>Economy</a:t>
            </a: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endParaRPr lang="es-MX" sz="1600" dirty="0" smtClean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25988" y="1428750"/>
            <a:ext cx="410368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Several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other factors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(rising fuel prices, increasing wages in China, technological advances in production processes)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are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improving competitiveness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 the border region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8313" y="904875"/>
            <a:ext cx="72723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Challenges to transform North America into a competitive region: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Reduce costs of transactions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by means of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expanding and modernizing existing border infrastructure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to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build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world-class logistical capability,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reduce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border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wait times,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optimize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customs procedures,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and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expand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trusted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traveler and shipper programs. 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Enhance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regional security through safe, efficient, rapid, and lawful movement of goods and people (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Declaration of the 21st Century Border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).</a:t>
            </a:r>
            <a:endParaRPr lang="es-MX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611188" y="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>
                <a:latin typeface="+mj-lt"/>
              </a:rPr>
              <a:t>North American Borders in the New Global </a:t>
            </a:r>
            <a:r>
              <a:rPr lang="en-US" sz="1600" dirty="0" smtClean="0">
                <a:latin typeface="+mj-lt"/>
              </a:rPr>
              <a:t>Economy</a:t>
            </a: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endParaRPr lang="es-MX" sz="1600" dirty="0" smtClean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8313" y="904875"/>
            <a:ext cx="72723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What we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ought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to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accomplish?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r="26266" b="17445"/>
          <a:stretch>
            <a:fillRect/>
          </a:stretch>
        </p:blipFill>
        <p:spPr bwMode="auto">
          <a:xfrm>
            <a:off x="755650" y="1890713"/>
            <a:ext cx="7961313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8313" y="904875"/>
            <a:ext cx="72723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Border as a membrane: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11188" y="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>
                <a:latin typeface="+mj-lt"/>
              </a:rPr>
              <a:t>North American Borders in the New Global </a:t>
            </a:r>
            <a:r>
              <a:rPr lang="en-US" sz="1600" dirty="0" smtClean="0">
                <a:latin typeface="+mj-lt"/>
              </a:rPr>
              <a:t>Economy</a:t>
            </a: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endParaRPr lang="es-MX" sz="1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395288" y="476250"/>
            <a:ext cx="7920037" cy="719138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Arial" pitchFamily="34" charset="0"/>
              </a:rPr>
              <a:t>New Regional Focus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553983853"/>
              </p:ext>
            </p:extLst>
          </p:nvPr>
        </p:nvGraphicFramePr>
        <p:xfrm>
          <a:off x="107504" y="1052736"/>
          <a:ext cx="88924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611188" y="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pPr>
              <a:defRPr/>
            </a:pP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r>
              <a:rPr lang="en-US" sz="1600" dirty="0">
                <a:latin typeface="+mj-lt"/>
              </a:rPr>
              <a:t>North American Borders in the New Global </a:t>
            </a:r>
            <a:r>
              <a:rPr lang="en-US" sz="1600" dirty="0" smtClean="0">
                <a:latin typeface="+mj-lt"/>
              </a:rPr>
              <a:t>Economy</a:t>
            </a:r>
            <a:r>
              <a:rPr lang="es-MX" sz="1600" dirty="0" smtClean="0">
                <a:latin typeface="+mj-lt"/>
              </a:rPr>
              <a:t/>
            </a:r>
            <a:br>
              <a:rPr lang="es-MX" sz="1600" dirty="0" smtClean="0">
                <a:latin typeface="+mj-lt"/>
              </a:rPr>
            </a:br>
            <a:endParaRPr lang="es-MX" sz="1600" dirty="0" smtClean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14000</TotalTime>
  <Words>1144</Words>
  <Application>Microsoft Office PowerPoint</Application>
  <PresentationFormat>On-screen Show (4:3)</PresentationFormat>
  <Paragraphs>119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Adobe Caslon Pro</vt:lpstr>
      <vt:lpstr>Arial</vt:lpstr>
      <vt:lpstr>Calibri</vt:lpstr>
      <vt:lpstr>Times New Roman</vt:lpstr>
      <vt:lpstr>Wingdings</vt:lpstr>
      <vt:lpstr>Tema de Office</vt:lpstr>
      <vt:lpstr>  North American Competitiveness and Innovation Conference   North American Borders in the  New Global Economy </vt:lpstr>
      <vt:lpstr> North American Borders in the New Global Economy </vt:lpstr>
      <vt:lpstr>Trade:  NAFTA Achievements</vt:lpstr>
      <vt:lpstr> North American Borders in the New Global Economy</vt:lpstr>
      <vt:lpstr>PowerPoint Presentation</vt:lpstr>
      <vt:lpstr>PowerPoint Presentation</vt:lpstr>
      <vt:lpstr>PowerPoint Presentation</vt:lpstr>
      <vt:lpstr>PowerPoint Presentation</vt:lpstr>
      <vt:lpstr>New Regional Focus</vt:lpstr>
      <vt:lpstr> North American Borders in the New Global Economy </vt:lpstr>
      <vt:lpstr> North American Borders in the New Global Economy</vt:lpstr>
      <vt:lpstr>PowerPoint Presentation</vt:lpstr>
      <vt:lpstr>PowerPoint Presentation</vt:lpstr>
      <vt:lpstr>PowerPoint Presentation</vt:lpstr>
      <vt:lpstr> North American Borders in the New Global Economy </vt:lpstr>
      <vt:lpstr>PowerPoint Presentation</vt:lpstr>
      <vt:lpstr> North American Borders in the New Global Economy </vt:lpstr>
      <vt:lpstr>  North American Competitiveness and Innovation Conference   North American Borders in the  New Global Economy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UANL</dc:creator>
  <cp:lastModifiedBy>Ashley Hause</cp:lastModifiedBy>
  <cp:revision>517</cp:revision>
  <cp:lastPrinted>2013-10-17T19:15:19Z</cp:lastPrinted>
  <dcterms:created xsi:type="dcterms:W3CDTF">2012-12-13T02:15:28Z</dcterms:created>
  <dcterms:modified xsi:type="dcterms:W3CDTF">2013-12-12T19:36:40Z</dcterms:modified>
</cp:coreProperties>
</file>