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96211-67C7-4532-9132-4885787F4FE3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CE02-2256-4798-ACD9-FDC89A62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6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Poblacion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Empleo</a:t>
            </a:r>
            <a:endParaRPr lang="en-US" dirty="0" smtClean="0"/>
          </a:p>
          <a:p>
            <a:r>
              <a:rPr lang="en-US" dirty="0" smtClean="0"/>
              <a:t>GDP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00C-BC8D-4F79-937E-45B50304846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71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alibaja.net/cbdb/p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alibaja.net/cbdb/p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5F10-2A2D-46E7-B2E6-CA51584A6B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166D-6704-41E5-9EA0-1323052A52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8229600" cy="5029201"/>
          </a:xfrm>
        </p:spPr>
        <p:txBody>
          <a:bodyPr vert="horz"/>
          <a:lstStyle>
            <a:lvl1pPr>
              <a:buNone/>
              <a:defRPr sz="2400" b="1">
                <a:solidFill>
                  <a:srgbClr val="002060"/>
                </a:solidFill>
              </a:defRPr>
            </a:lvl1pPr>
            <a:lvl2pPr>
              <a:buSzPct val="110000"/>
              <a:buFont typeface="Arial" pitchFamily="34" charset="0"/>
              <a:buChar char="•"/>
              <a:defRPr sz="2200" b="0"/>
            </a:lvl2pPr>
            <a:lvl3pPr>
              <a:buSzPct val="75000"/>
              <a:buFont typeface="Courier New" pitchFamily="49" charset="0"/>
              <a:buChar char="o"/>
              <a:defRPr sz="2000"/>
            </a:lvl3pPr>
            <a:lvl4pPr>
              <a:defRPr sz="1800"/>
            </a:lvl4pPr>
            <a:lvl5pPr>
              <a:defRPr sz="16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24600"/>
            <a:ext cx="8001000" cy="45720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4999">
                <a:schemeClr val="bg2">
                  <a:lumMod val="9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374979"/>
            <a:ext cx="4648200" cy="365125"/>
          </a:xfrm>
        </p:spPr>
        <p:txBody>
          <a:bodyPr/>
          <a:lstStyle>
            <a:lvl1pPr>
              <a:defRPr sz="1100" b="1" i="1">
                <a:solidFill>
                  <a:srgbClr val="33333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10200" y="6366353"/>
            <a:ext cx="2133600" cy="365125"/>
          </a:xfrm>
        </p:spPr>
        <p:txBody>
          <a:bodyPr/>
          <a:lstStyle>
            <a:lvl1pPr>
              <a:defRPr sz="1100">
                <a:solidFill>
                  <a:srgbClr val="33333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05BA166D-6704-41E5-9EA0-1323052A52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6315974"/>
            <a:ext cx="9829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64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24600"/>
            <a:ext cx="8001000" cy="457200"/>
          </a:xfrm>
          <a:prstGeom prst="rect">
            <a:avLst/>
          </a:prstGeom>
          <a:gradFill>
            <a:gsLst>
              <a:gs pos="0">
                <a:srgbClr val="D9CD83"/>
              </a:gs>
              <a:gs pos="64999">
                <a:schemeClr val="bg2">
                  <a:lumMod val="9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374979"/>
            <a:ext cx="4648200" cy="365125"/>
          </a:xfrm>
        </p:spPr>
        <p:txBody>
          <a:bodyPr/>
          <a:lstStyle>
            <a:lvl1pPr>
              <a:defRPr sz="1100" b="1" i="1">
                <a:solidFill>
                  <a:srgbClr val="33333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10200" y="6366353"/>
            <a:ext cx="2133600" cy="365125"/>
          </a:xfrm>
        </p:spPr>
        <p:txBody>
          <a:bodyPr/>
          <a:lstStyle>
            <a:lvl1pPr>
              <a:defRPr sz="1100">
                <a:solidFill>
                  <a:srgbClr val="33333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05BA166D-6704-41E5-9EA0-1323052A52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2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6315974"/>
            <a:ext cx="9829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14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D5F10-2A2D-46E7-B2E6-CA51584A6B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166D-6704-41E5-9EA0-1323052A52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14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2-Homework\1309-Homework\2013-MegaRegion\Images\NorthAm-1.jpg"/>
          <p:cNvPicPr>
            <a:picLocks noChangeAspect="1" noChangeArrowheads="1"/>
          </p:cNvPicPr>
          <p:nvPr/>
        </p:nvPicPr>
        <p:blipFill>
          <a:blip r:embed="rId3" cstate="print">
            <a:lum bright="10000" contrast="20000"/>
          </a:blip>
          <a:srcRect r="5000"/>
          <a:stretch>
            <a:fillRect/>
          </a:stretch>
        </p:blipFill>
        <p:spPr bwMode="auto">
          <a:xfrm>
            <a:off x="152400" y="2092723"/>
            <a:ext cx="2895600" cy="225067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762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6DEAC"/>
                </a:solidFill>
              </a:rPr>
              <a:t>Cali Baja Mega-Region:</a:t>
            </a: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57203" y="3200405"/>
            <a:ext cx="552803" cy="368539"/>
          </a:xfrm>
          <a:prstGeom prst="rect">
            <a:avLst/>
          </a:prstGeom>
          <a:noFill/>
          <a:ln w="38100">
            <a:solidFill>
              <a:srgbClr val="E6DEAC"/>
            </a:solidFill>
          </a:ln>
          <a:effectLst>
            <a:glow rad="101600">
              <a:srgbClr val="EFDE77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69557" y="1334530"/>
            <a:ext cx="2730843" cy="1853514"/>
          </a:xfrm>
          <a:prstGeom prst="line">
            <a:avLst/>
          </a:prstGeom>
          <a:ln w="3175">
            <a:solidFill>
              <a:srgbClr val="EFDE77">
                <a:alpha val="7000"/>
              </a:srgbClr>
            </a:solidFill>
          </a:ln>
          <a:effectLst>
            <a:glow rad="101600">
              <a:srgbClr val="EFDE77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" y="3571103"/>
            <a:ext cx="2755557" cy="1594021"/>
          </a:xfrm>
          <a:prstGeom prst="line">
            <a:avLst/>
          </a:prstGeom>
          <a:ln w="12700">
            <a:solidFill>
              <a:srgbClr val="EFDE77">
                <a:alpha val="7000"/>
              </a:srgbClr>
            </a:solidFill>
          </a:ln>
          <a:effectLst>
            <a:glow rad="101600">
              <a:srgbClr val="EFDE77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 t="2381" r="16840" b="18254"/>
          <a:stretch>
            <a:fillRect/>
          </a:stretch>
        </p:blipFill>
        <p:spPr bwMode="auto">
          <a:xfrm>
            <a:off x="3124200" y="1295400"/>
            <a:ext cx="5760720" cy="384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rgbClr val="EFDE77">
                <a:alpha val="60000"/>
              </a:srgbClr>
            </a:glow>
            <a:outerShdw blurRad="101600" sx="104000" sy="104000" algn="ctr" rotWithShape="0">
              <a:schemeClr val="bg1">
                <a:lumMod val="75000"/>
                <a:alpha val="40000"/>
              </a:scheme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696818" y="533400"/>
            <a:ext cx="7989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San Diego County, Imperial County, Tijuana, Mexicali, </a:t>
            </a:r>
            <a:r>
              <a:rPr lang="en-US" b="1" dirty="0" err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Tecate</a:t>
            </a:r>
            <a:r>
              <a:rPr lang="en-US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, </a:t>
            </a:r>
            <a:r>
              <a:rPr lang="en-US" b="1" dirty="0" err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Rosarito</a:t>
            </a:r>
            <a:r>
              <a:rPr lang="en-US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&amp; Ensenada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5105400"/>
            <a:ext cx="373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prstClr val="black"/>
                </a:solidFill>
              </a:rPr>
              <a:t>Population: </a:t>
            </a:r>
            <a:r>
              <a:rPr lang="fr-FR" b="1" dirty="0">
                <a:solidFill>
                  <a:srgbClr val="1F497D"/>
                </a:solidFill>
              </a:rPr>
              <a:t>6.6 million </a:t>
            </a:r>
          </a:p>
          <a:p>
            <a:r>
              <a:rPr lang="fr-FR" b="1" dirty="0">
                <a:solidFill>
                  <a:prstClr val="black"/>
                </a:solidFill>
              </a:rPr>
              <a:t>Labor force: </a:t>
            </a:r>
            <a:r>
              <a:rPr lang="fr-FR" b="1" dirty="0">
                <a:solidFill>
                  <a:srgbClr val="1F497D"/>
                </a:solidFill>
              </a:rPr>
              <a:t>3.2 million</a:t>
            </a:r>
          </a:p>
          <a:p>
            <a:r>
              <a:rPr lang="fr-FR" b="1" dirty="0">
                <a:solidFill>
                  <a:srgbClr val="1F497D"/>
                </a:solidFill>
              </a:rPr>
              <a:t>400,000 </a:t>
            </a:r>
            <a:r>
              <a:rPr lang="fr-FR" b="1" dirty="0" err="1">
                <a:solidFill>
                  <a:prstClr val="black"/>
                </a:solidFill>
              </a:rPr>
              <a:t>University</a:t>
            </a:r>
            <a:r>
              <a:rPr lang="fr-FR" b="1" dirty="0">
                <a:solidFill>
                  <a:prstClr val="black"/>
                </a:solidFill>
              </a:rPr>
              <a:t>+ </a:t>
            </a:r>
            <a:r>
              <a:rPr lang="fr-FR" b="1" dirty="0" err="1" smtClean="0">
                <a:solidFill>
                  <a:prstClr val="black"/>
                </a:solidFill>
              </a:rPr>
              <a:t>students</a:t>
            </a:r>
            <a:r>
              <a:rPr lang="fr-FR" b="1" dirty="0" smtClean="0">
                <a:solidFill>
                  <a:prstClr val="black"/>
                </a:solidFill>
              </a:rPr>
              <a:t>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5334000"/>
            <a:ext cx="548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prstClr val="black"/>
                </a:solidFill>
              </a:rPr>
              <a:t>GDP: </a:t>
            </a:r>
            <a:r>
              <a:rPr lang="fr-FR" b="1" dirty="0" smtClean="0">
                <a:solidFill>
                  <a:prstClr val="black"/>
                </a:solidFill>
              </a:rPr>
              <a:t>$</a:t>
            </a:r>
            <a:r>
              <a:rPr lang="fr-FR" b="1" dirty="0" smtClean="0">
                <a:solidFill>
                  <a:srgbClr val="1F497D"/>
                </a:solidFill>
              </a:rPr>
              <a:t>214 </a:t>
            </a:r>
            <a:r>
              <a:rPr lang="fr-FR" b="1" dirty="0">
                <a:solidFill>
                  <a:srgbClr val="1F497D"/>
                </a:solidFill>
              </a:rPr>
              <a:t>billion</a:t>
            </a:r>
          </a:p>
          <a:p>
            <a:r>
              <a:rPr lang="en-US" b="1" dirty="0">
                <a:solidFill>
                  <a:srgbClr val="1F497D"/>
                </a:solidFill>
                <a:ea typeface="Verdana" pitchFamily="34" charset="0"/>
                <a:cs typeface="Verdana" pitchFamily="34" charset="0"/>
              </a:rPr>
              <a:t>3,600</a:t>
            </a:r>
            <a:r>
              <a:rPr lang="en-US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advanced manufacturing companies</a:t>
            </a:r>
            <a:r>
              <a:rPr lang="fr-FR" b="1" dirty="0">
                <a:solidFill>
                  <a:srgbClr val="1F497D"/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399" y="4736068"/>
            <a:ext cx="283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By the numbers: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676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Verdana</vt:lpstr>
      <vt:lpstr>1_Office Theme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Director</dc:creator>
  <cp:lastModifiedBy>Ashley Hause</cp:lastModifiedBy>
  <cp:revision>3</cp:revision>
  <dcterms:created xsi:type="dcterms:W3CDTF">2013-10-25T21:26:23Z</dcterms:created>
  <dcterms:modified xsi:type="dcterms:W3CDTF">2013-12-12T19:37:20Z</dcterms:modified>
</cp:coreProperties>
</file>