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6"/>
  </p:notesMasterIdLst>
  <p:sldIdLst>
    <p:sldId id="256" r:id="rId5"/>
    <p:sldId id="257" r:id="rId6"/>
    <p:sldId id="258" r:id="rId7"/>
    <p:sldId id="259" r:id="rId8"/>
    <p:sldId id="260" r:id="rId9"/>
    <p:sldId id="261" r:id="rId10"/>
    <p:sldId id="265" r:id="rId11"/>
    <p:sldId id="262" r:id="rId12"/>
    <p:sldId id="266" r:id="rId13"/>
    <p:sldId id="263" r:id="rId14"/>
    <p:sldId id="264" r:id="rId15"/>
  </p:sldIdLst>
  <p:sldSz cx="9144000" cy="5143500" type="screen16x9"/>
  <p:notesSz cx="6858000" cy="9144000"/>
  <p:embeddedFontLst>
    <p:embeddedFont>
      <p:font typeface="Arimo" panose="020B0604020202020204" charset="0"/>
      <p:regular r:id="rId17"/>
      <p:bold r:id="rId18"/>
      <p:italic r:id="rId19"/>
      <p:boldItalic r:id="rId20"/>
    </p:embeddedFont>
    <p:embeddedFont>
      <p:font typeface="Exo" panose="020B0604020202020204" charset="0"/>
      <p:regular r:id="rId21"/>
      <p:bold r:id="rId22"/>
      <p:italic r:id="rId23"/>
      <p:boldItalic r:id="rId24"/>
    </p:embeddedFont>
    <p:embeddedFont>
      <p:font typeface="Exo ExtraBold" panose="020B0604020202020204" charset="0"/>
      <p:bold r:id="rId25"/>
      <p:italic r:id="rId26"/>
      <p:boldItalic r:id="rId27"/>
    </p:embeddedFont>
    <p:embeddedFont>
      <p:font typeface="Exo SemiBold" panose="020B0604020202020204" charset="0"/>
      <p:regular r:id="rId28"/>
      <p:bold r:id="rId29"/>
      <p:italic r:id="rId30"/>
      <p:boldItalic r:id="rId31"/>
    </p:embeddedFont>
    <p:embeddedFont>
      <p:font typeface="Roboto" panose="02000000000000000000" pitchFamily="2"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0F19641-9D65-6C16-D82F-F604FF6D4B69}" v="9" dt="2023-04-27T21:31:16.300"/>
    <p1510:client id="{F509B7D9-FE33-91BA-D562-49112ADBC7B9}" v="1227" dt="2023-04-10T21:40:09.8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tableStyles" Target="tableStyles.xml"/><Relationship Id="rId21" Type="http://schemas.openxmlformats.org/officeDocument/2006/relationships/font" Target="fonts/font5.fntdata"/><Relationship Id="rId34" Type="http://schemas.openxmlformats.org/officeDocument/2006/relationships/font" Target="fonts/font18.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font" Target="fonts/font13.fntdata"/><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BA Intern" userId="S::ibaintern@sdchamber.org::060c7399-cf4b-42e1-8d4c-faba445ebefb" providerId="AD" clId="Web-{90F19641-9D65-6C16-D82F-F604FF6D4B69}"/>
    <pc:docChg chg="modSld">
      <pc:chgData name="IBA Intern" userId="S::ibaintern@sdchamber.org::060c7399-cf4b-42e1-8d4c-faba445ebefb" providerId="AD" clId="Web-{90F19641-9D65-6C16-D82F-F604FF6D4B69}" dt="2023-04-27T21:31:10.987" v="1"/>
      <pc:docMkLst>
        <pc:docMk/>
      </pc:docMkLst>
      <pc:sldChg chg="addSp delSp">
        <pc:chgData name="IBA Intern" userId="S::ibaintern@sdchamber.org::060c7399-cf4b-42e1-8d4c-faba445ebefb" providerId="AD" clId="Web-{90F19641-9D65-6C16-D82F-F604FF6D4B69}" dt="2023-04-27T21:31:10.987" v="1"/>
        <pc:sldMkLst>
          <pc:docMk/>
          <pc:sldMk cId="0" sldId="257"/>
        </pc:sldMkLst>
        <pc:spChg chg="add del">
          <ac:chgData name="IBA Intern" userId="S::ibaintern@sdchamber.org::060c7399-cf4b-42e1-8d4c-faba445ebefb" providerId="AD" clId="Web-{90F19641-9D65-6C16-D82F-F604FF6D4B69}" dt="2023-04-27T21:31:10.987" v="1"/>
          <ac:spMkLst>
            <pc:docMk/>
            <pc:sldMk cId="0" sldId="257"/>
            <ac:spMk id="2" creationId="{29F7F130-D303-D27B-4453-6E1ED625FEAD}"/>
          </ac:spMkLst>
        </pc:spChg>
      </pc:sldChg>
    </pc:docChg>
  </pc:docChgLst>
  <pc:docChgLst>
    <pc:chgData name="IBA Intern" userId="S::ibaintern@sdchamber.org::060c7399-cf4b-42e1-8d4c-faba445ebefb" providerId="AD" clId="Web-{F509B7D9-FE33-91BA-D562-49112ADBC7B9}"/>
    <pc:docChg chg="addSld delSld modSld">
      <pc:chgData name="IBA Intern" userId="S::ibaintern@sdchamber.org::060c7399-cf4b-42e1-8d4c-faba445ebefb" providerId="AD" clId="Web-{F509B7D9-FE33-91BA-D562-49112ADBC7B9}" dt="2023-04-10T21:40:09.656" v="789"/>
      <pc:docMkLst>
        <pc:docMk/>
      </pc:docMkLst>
      <pc:sldChg chg="addSp delSp modSp modNotes">
        <pc:chgData name="IBA Intern" userId="S::ibaintern@sdchamber.org::060c7399-cf4b-42e1-8d4c-faba445ebefb" providerId="AD" clId="Web-{F509B7D9-FE33-91BA-D562-49112ADBC7B9}" dt="2023-04-10T21:40:09.656" v="789"/>
        <pc:sldMkLst>
          <pc:docMk/>
          <pc:sldMk cId="3666445778" sldId="266"/>
        </pc:sldMkLst>
        <pc:spChg chg="add mod">
          <ac:chgData name="IBA Intern" userId="S::ibaintern@sdchamber.org::060c7399-cf4b-42e1-8d4c-faba445ebefb" providerId="AD" clId="Web-{F509B7D9-FE33-91BA-D562-49112ADBC7B9}" dt="2023-04-10T20:42:45.687" v="776" actId="1076"/>
          <ac:spMkLst>
            <pc:docMk/>
            <pc:sldMk cId="3666445778" sldId="266"/>
            <ac:spMk id="17" creationId="{BE48A430-EF2B-FAEC-CE03-A6A7FC807C7B}"/>
          </ac:spMkLst>
        </pc:spChg>
        <pc:spChg chg="add del mod">
          <ac:chgData name="IBA Intern" userId="S::ibaintern@sdchamber.org::060c7399-cf4b-42e1-8d4c-faba445ebefb" providerId="AD" clId="Web-{F509B7D9-FE33-91BA-D562-49112ADBC7B9}" dt="2023-04-10T18:57:38.969" v="239"/>
          <ac:spMkLst>
            <pc:docMk/>
            <pc:sldMk cId="3666445778" sldId="266"/>
            <ac:spMk id="19" creationId="{A6450680-ADB3-6A15-69C9-D726DFD05088}"/>
          </ac:spMkLst>
        </pc:spChg>
        <pc:spChg chg="add mod">
          <ac:chgData name="IBA Intern" userId="S::ibaintern@sdchamber.org::060c7399-cf4b-42e1-8d4c-faba445ebefb" providerId="AD" clId="Web-{F509B7D9-FE33-91BA-D562-49112ADBC7B9}" dt="2023-04-10T20:42:07.561" v="769" actId="1076"/>
          <ac:spMkLst>
            <pc:docMk/>
            <pc:sldMk cId="3666445778" sldId="266"/>
            <ac:spMk id="21" creationId="{DDA90B96-3ABF-B658-2583-82B7A58403F1}"/>
          </ac:spMkLst>
        </pc:spChg>
        <pc:spChg chg="add mod">
          <ac:chgData name="IBA Intern" userId="S::ibaintern@sdchamber.org::060c7399-cf4b-42e1-8d4c-faba445ebefb" providerId="AD" clId="Web-{F509B7D9-FE33-91BA-D562-49112ADBC7B9}" dt="2023-04-10T20:42:40.781" v="775" actId="1076"/>
          <ac:spMkLst>
            <pc:docMk/>
            <pc:sldMk cId="3666445778" sldId="266"/>
            <ac:spMk id="22" creationId="{D1BE9A8E-D209-3277-5F03-1D8DEE63D8B0}"/>
          </ac:spMkLst>
        </pc:spChg>
        <pc:spChg chg="add mod">
          <ac:chgData name="IBA Intern" userId="S::ibaintern@sdchamber.org::060c7399-cf4b-42e1-8d4c-faba445ebefb" providerId="AD" clId="Web-{F509B7D9-FE33-91BA-D562-49112ADBC7B9}" dt="2023-04-10T20:38:54.696" v="763"/>
          <ac:spMkLst>
            <pc:docMk/>
            <pc:sldMk cId="3666445778" sldId="266"/>
            <ac:spMk id="23" creationId="{F0DBAD43-480F-5F17-4FFE-F02D5ECEE43F}"/>
          </ac:spMkLst>
        </pc:spChg>
        <pc:spChg chg="add mod">
          <ac:chgData name="IBA Intern" userId="S::ibaintern@sdchamber.org::060c7399-cf4b-42e1-8d4c-faba445ebefb" providerId="AD" clId="Web-{F509B7D9-FE33-91BA-D562-49112ADBC7B9}" dt="2023-04-10T20:42:30.953" v="772" actId="1076"/>
          <ac:spMkLst>
            <pc:docMk/>
            <pc:sldMk cId="3666445778" sldId="266"/>
            <ac:spMk id="24" creationId="{E923D110-F956-B732-AC73-31721CA7D648}"/>
          </ac:spMkLst>
        </pc:spChg>
        <pc:spChg chg="add mod">
          <ac:chgData name="IBA Intern" userId="S::ibaintern@sdchamber.org::060c7399-cf4b-42e1-8d4c-faba445ebefb" providerId="AD" clId="Web-{F509B7D9-FE33-91BA-D562-49112ADBC7B9}" dt="2023-04-10T20:46:12.631" v="779" actId="1076"/>
          <ac:spMkLst>
            <pc:docMk/>
            <pc:sldMk cId="3666445778" sldId="266"/>
            <ac:spMk id="25" creationId="{5E6D0C01-8110-0190-B0DC-0BE9ECA40EBB}"/>
          </ac:spMkLst>
        </pc:spChg>
        <pc:spChg chg="add mod">
          <ac:chgData name="IBA Intern" userId="S::ibaintern@sdchamber.org::060c7399-cf4b-42e1-8d4c-faba445ebefb" providerId="AD" clId="Web-{F509B7D9-FE33-91BA-D562-49112ADBC7B9}" dt="2023-04-10T20:46:17.381" v="781" actId="1076"/>
          <ac:spMkLst>
            <pc:docMk/>
            <pc:sldMk cId="3666445778" sldId="266"/>
            <ac:spMk id="26" creationId="{AF420CB5-023B-28B9-C138-9981CE31BBD9}"/>
          </ac:spMkLst>
        </pc:spChg>
        <pc:spChg chg="add mod">
          <ac:chgData name="IBA Intern" userId="S::ibaintern@sdchamber.org::060c7399-cf4b-42e1-8d4c-faba445ebefb" providerId="AD" clId="Web-{F509B7D9-FE33-91BA-D562-49112ADBC7B9}" dt="2023-04-10T19:44:21.740" v="730" actId="1076"/>
          <ac:spMkLst>
            <pc:docMk/>
            <pc:sldMk cId="3666445778" sldId="266"/>
            <ac:spMk id="27" creationId="{F5FB336A-6EAC-BA31-9D19-EA5AD94531E3}"/>
          </ac:spMkLst>
        </pc:spChg>
        <pc:spChg chg="add mod">
          <ac:chgData name="IBA Intern" userId="S::ibaintern@sdchamber.org::060c7399-cf4b-42e1-8d4c-faba445ebefb" providerId="AD" clId="Web-{F509B7D9-FE33-91BA-D562-49112ADBC7B9}" dt="2023-04-10T20:42:25.687" v="771" actId="1076"/>
          <ac:spMkLst>
            <pc:docMk/>
            <pc:sldMk cId="3666445778" sldId="266"/>
            <ac:spMk id="28" creationId="{A3E3190A-6D2F-C54E-6534-3BE7D64F09BB}"/>
          </ac:spMkLst>
        </pc:spChg>
        <pc:spChg chg="del mod">
          <ac:chgData name="IBA Intern" userId="S::ibaintern@sdchamber.org::060c7399-cf4b-42e1-8d4c-faba445ebefb" providerId="AD" clId="Web-{F509B7D9-FE33-91BA-D562-49112ADBC7B9}" dt="2023-04-10T18:17:38.462" v="6"/>
          <ac:spMkLst>
            <pc:docMk/>
            <pc:sldMk cId="3666445778" sldId="266"/>
            <ac:spMk id="162" creationId="{00000000-0000-0000-0000-000000000000}"/>
          </ac:spMkLst>
        </pc:spChg>
        <pc:spChg chg="del">
          <ac:chgData name="IBA Intern" userId="S::ibaintern@sdchamber.org::060c7399-cf4b-42e1-8d4c-faba445ebefb" providerId="AD" clId="Web-{F509B7D9-FE33-91BA-D562-49112ADBC7B9}" dt="2023-04-10T18:17:35.555" v="4"/>
          <ac:spMkLst>
            <pc:docMk/>
            <pc:sldMk cId="3666445778" sldId="266"/>
            <ac:spMk id="164" creationId="{00000000-0000-0000-0000-000000000000}"/>
          </ac:spMkLst>
        </pc:spChg>
        <pc:spChg chg="add del">
          <ac:chgData name="IBA Intern" userId="S::ibaintern@sdchamber.org::060c7399-cf4b-42e1-8d4c-faba445ebefb" providerId="AD" clId="Web-{F509B7D9-FE33-91BA-D562-49112ADBC7B9}" dt="2023-04-10T18:28:30.151" v="88"/>
          <ac:spMkLst>
            <pc:docMk/>
            <pc:sldMk cId="3666445778" sldId="266"/>
            <ac:spMk id="166" creationId="{00000000-0000-0000-0000-000000000000}"/>
          </ac:spMkLst>
        </pc:spChg>
        <pc:picChg chg="add mod">
          <ac:chgData name="IBA Intern" userId="S::ibaintern@sdchamber.org::060c7399-cf4b-42e1-8d4c-faba445ebefb" providerId="AD" clId="Web-{F509B7D9-FE33-91BA-D562-49112ADBC7B9}" dt="2023-04-10T18:38:32.102" v="123" actId="1076"/>
          <ac:picMkLst>
            <pc:docMk/>
            <pc:sldMk cId="3666445778" sldId="266"/>
            <ac:picMk id="2" creationId="{E325140E-4251-D0A8-216C-B9344BD5985A}"/>
          </ac:picMkLst>
        </pc:picChg>
        <pc:picChg chg="add mod">
          <ac:chgData name="IBA Intern" userId="S::ibaintern@sdchamber.org::060c7399-cf4b-42e1-8d4c-faba445ebefb" providerId="AD" clId="Web-{F509B7D9-FE33-91BA-D562-49112ADBC7B9}" dt="2023-04-10T19:00:30.106" v="327" actId="1076"/>
          <ac:picMkLst>
            <pc:docMk/>
            <pc:sldMk cId="3666445778" sldId="266"/>
            <ac:picMk id="3" creationId="{5AF25057-3815-2423-8B34-EAC123E2D255}"/>
          </ac:picMkLst>
        </pc:picChg>
        <pc:picChg chg="add mod">
          <ac:chgData name="IBA Intern" userId="S::ibaintern@sdchamber.org::060c7399-cf4b-42e1-8d4c-faba445ebefb" providerId="AD" clId="Web-{F509B7D9-FE33-91BA-D562-49112ADBC7B9}" dt="2023-04-10T20:42:38.109" v="774" actId="1076"/>
          <ac:picMkLst>
            <pc:docMk/>
            <pc:sldMk cId="3666445778" sldId="266"/>
            <ac:picMk id="4" creationId="{960D3BCF-B2F7-A188-8293-4DD2A2C57172}"/>
          </ac:picMkLst>
        </pc:picChg>
        <pc:picChg chg="add mod">
          <ac:chgData name="IBA Intern" userId="S::ibaintern@sdchamber.org::060c7399-cf4b-42e1-8d4c-faba445ebefb" providerId="AD" clId="Web-{F509B7D9-FE33-91BA-D562-49112ADBC7B9}" dt="2023-04-10T19:28:19.543" v="402" actId="1076"/>
          <ac:picMkLst>
            <pc:docMk/>
            <pc:sldMk cId="3666445778" sldId="266"/>
            <ac:picMk id="5" creationId="{82963895-B68B-BE32-E202-73D34DB08BB4}"/>
          </ac:picMkLst>
        </pc:picChg>
        <pc:picChg chg="add mod">
          <ac:chgData name="IBA Intern" userId="S::ibaintern@sdchamber.org::060c7399-cf4b-42e1-8d4c-faba445ebefb" providerId="AD" clId="Web-{F509B7D9-FE33-91BA-D562-49112ADBC7B9}" dt="2023-04-10T19:28:23.450" v="403" actId="1076"/>
          <ac:picMkLst>
            <pc:docMk/>
            <pc:sldMk cId="3666445778" sldId="266"/>
            <ac:picMk id="7" creationId="{B5B655D9-55E9-55DF-6353-3B76B99E0DF2}"/>
          </ac:picMkLst>
        </pc:picChg>
        <pc:picChg chg="add mod">
          <ac:chgData name="IBA Intern" userId="S::ibaintern@sdchamber.org::060c7399-cf4b-42e1-8d4c-faba445ebefb" providerId="AD" clId="Web-{F509B7D9-FE33-91BA-D562-49112ADBC7B9}" dt="2023-04-10T20:46:15.600" v="780" actId="1076"/>
          <ac:picMkLst>
            <pc:docMk/>
            <pc:sldMk cId="3666445778" sldId="266"/>
            <ac:picMk id="9" creationId="{8A7D7A2C-2C90-2C0D-A224-4906AAC480EC}"/>
          </ac:picMkLst>
        </pc:picChg>
        <pc:picChg chg="add mod">
          <ac:chgData name="IBA Intern" userId="S::ibaintern@sdchamber.org::060c7399-cf4b-42e1-8d4c-faba445ebefb" providerId="AD" clId="Web-{F509B7D9-FE33-91BA-D562-49112ADBC7B9}" dt="2023-04-10T20:42:53.563" v="777" actId="1076"/>
          <ac:picMkLst>
            <pc:docMk/>
            <pc:sldMk cId="3666445778" sldId="266"/>
            <ac:picMk id="11" creationId="{2E2D3294-B379-53A4-1144-BCE6D413B0A2}"/>
          </ac:picMkLst>
        </pc:picChg>
        <pc:picChg chg="add mod">
          <ac:chgData name="IBA Intern" userId="S::ibaintern@sdchamber.org::060c7399-cf4b-42e1-8d4c-faba445ebefb" providerId="AD" clId="Web-{F509B7D9-FE33-91BA-D562-49112ADBC7B9}" dt="2023-04-10T18:38:54.729" v="133" actId="1076"/>
          <ac:picMkLst>
            <pc:docMk/>
            <pc:sldMk cId="3666445778" sldId="266"/>
            <ac:picMk id="13" creationId="{FD5E4CB0-2379-F705-BC3F-FFC5FBD6418B}"/>
          </ac:picMkLst>
        </pc:picChg>
        <pc:picChg chg="add mod">
          <ac:chgData name="IBA Intern" userId="S::ibaintern@sdchamber.org::060c7399-cf4b-42e1-8d4c-faba445ebefb" providerId="AD" clId="Web-{F509B7D9-FE33-91BA-D562-49112ADBC7B9}" dt="2023-04-10T20:46:08.772" v="778" actId="1076"/>
          <ac:picMkLst>
            <pc:docMk/>
            <pc:sldMk cId="3666445778" sldId="266"/>
            <ac:picMk id="15" creationId="{4F2B4AB4-2586-66A3-7F70-15CF26863D66}"/>
          </ac:picMkLst>
        </pc:picChg>
      </pc:sldChg>
      <pc:sldChg chg="addSp delSp modSp add del replId">
        <pc:chgData name="IBA Intern" userId="S::ibaintern@sdchamber.org::060c7399-cf4b-42e1-8d4c-faba445ebefb" providerId="AD" clId="Web-{F509B7D9-FE33-91BA-D562-49112ADBC7B9}" dt="2023-04-10T18:37:14.690" v="101"/>
        <pc:sldMkLst>
          <pc:docMk/>
          <pc:sldMk cId="1912980296" sldId="267"/>
        </pc:sldMkLst>
        <pc:spChg chg="del">
          <ac:chgData name="IBA Intern" userId="S::ibaintern@sdchamber.org::060c7399-cf4b-42e1-8d4c-faba445ebefb" providerId="AD" clId="Web-{F509B7D9-FE33-91BA-D562-49112ADBC7B9}" dt="2023-04-10T18:27:55.070" v="79"/>
          <ac:spMkLst>
            <pc:docMk/>
            <pc:sldMk cId="1912980296" sldId="267"/>
            <ac:spMk id="166" creationId="{00000000-0000-0000-0000-000000000000}"/>
          </ac:spMkLst>
        </pc:spChg>
        <pc:picChg chg="del">
          <ac:chgData name="IBA Intern" userId="S::ibaintern@sdchamber.org::060c7399-cf4b-42e1-8d4c-faba445ebefb" providerId="AD" clId="Web-{F509B7D9-FE33-91BA-D562-49112ADBC7B9}" dt="2023-04-10T18:25:21.480" v="35"/>
          <ac:picMkLst>
            <pc:docMk/>
            <pc:sldMk cId="1912980296" sldId="267"/>
            <ac:picMk id="2" creationId="{E325140E-4251-D0A8-216C-B9344BD5985A}"/>
          </ac:picMkLst>
        </pc:picChg>
        <pc:picChg chg="del">
          <ac:chgData name="IBA Intern" userId="S::ibaintern@sdchamber.org::060c7399-cf4b-42e1-8d4c-faba445ebefb" providerId="AD" clId="Web-{F509B7D9-FE33-91BA-D562-49112ADBC7B9}" dt="2023-04-10T18:25:22.981" v="36"/>
          <ac:picMkLst>
            <pc:docMk/>
            <pc:sldMk cId="1912980296" sldId="267"/>
            <ac:picMk id="3" creationId="{5AF25057-3815-2423-8B34-EAC123E2D255}"/>
          </ac:picMkLst>
        </pc:picChg>
        <pc:picChg chg="del">
          <ac:chgData name="IBA Intern" userId="S::ibaintern@sdchamber.org::060c7399-cf4b-42e1-8d4c-faba445ebefb" providerId="AD" clId="Web-{F509B7D9-FE33-91BA-D562-49112ADBC7B9}" dt="2023-04-10T18:25:23.996" v="37"/>
          <ac:picMkLst>
            <pc:docMk/>
            <pc:sldMk cId="1912980296" sldId="267"/>
            <ac:picMk id="4" creationId="{960D3BCF-B2F7-A188-8293-4DD2A2C57172}"/>
          </ac:picMkLst>
        </pc:picChg>
        <pc:picChg chg="del">
          <ac:chgData name="IBA Intern" userId="S::ibaintern@sdchamber.org::060c7399-cf4b-42e1-8d4c-faba445ebefb" providerId="AD" clId="Web-{F509B7D9-FE33-91BA-D562-49112ADBC7B9}" dt="2023-04-10T18:25:25.199" v="38"/>
          <ac:picMkLst>
            <pc:docMk/>
            <pc:sldMk cId="1912980296" sldId="267"/>
            <ac:picMk id="5" creationId="{82963895-B68B-BE32-E202-73D34DB08BB4}"/>
          </ac:picMkLst>
        </pc:picChg>
        <pc:picChg chg="add mod">
          <ac:chgData name="IBA Intern" userId="S::ibaintern@sdchamber.org::060c7399-cf4b-42e1-8d4c-faba445ebefb" providerId="AD" clId="Web-{F509B7D9-FE33-91BA-D562-49112ADBC7B9}" dt="2023-04-10T18:28:11.087" v="84" actId="1076"/>
          <ac:picMkLst>
            <pc:docMk/>
            <pc:sldMk cId="1912980296" sldId="267"/>
            <ac:picMk id="6" creationId="{82143346-BC64-8F67-CB5E-DBEF54F51D27}"/>
          </ac:picMkLst>
        </pc:picChg>
        <pc:picChg chg="add mod">
          <ac:chgData name="IBA Intern" userId="S::ibaintern@sdchamber.org::060c7399-cf4b-42e1-8d4c-faba445ebefb" providerId="AD" clId="Web-{F509B7D9-FE33-91BA-D562-49112ADBC7B9}" dt="2023-04-10T18:28:06.040" v="83" actId="1076"/>
          <ac:picMkLst>
            <pc:docMk/>
            <pc:sldMk cId="1912980296" sldId="267"/>
            <ac:picMk id="7" creationId="{19D712AF-5C45-0D93-E461-1A32EF3CF400}"/>
          </ac:picMkLst>
        </pc:picChg>
        <pc:picChg chg="add mod">
          <ac:chgData name="IBA Intern" userId="S::ibaintern@sdchamber.org::060c7399-cf4b-42e1-8d4c-faba445ebefb" providerId="AD" clId="Web-{F509B7D9-FE33-91BA-D562-49112ADBC7B9}" dt="2023-04-10T18:28:13.743" v="85" actId="1076"/>
          <ac:picMkLst>
            <pc:docMk/>
            <pc:sldMk cId="1912980296" sldId="267"/>
            <ac:picMk id="8" creationId="{CBA034AB-F060-84CB-D655-F7F22C746FF5}"/>
          </ac:picMkLst>
        </pc:picChg>
        <pc:picChg chg="add mod">
          <ac:chgData name="IBA Intern" userId="S::ibaintern@sdchamber.org::060c7399-cf4b-42e1-8d4c-faba445ebefb" providerId="AD" clId="Web-{F509B7D9-FE33-91BA-D562-49112ADBC7B9}" dt="2023-04-10T18:28:35.729" v="89" actId="1076"/>
          <ac:picMkLst>
            <pc:docMk/>
            <pc:sldMk cId="1912980296" sldId="267"/>
            <ac:picMk id="9" creationId="{AADEA7EC-0E15-66B5-5CED-D79F7AEE8768}"/>
          </ac:picMkLst>
        </pc:picChg>
        <pc:picChg chg="add mod">
          <ac:chgData name="IBA Intern" userId="S::ibaintern@sdchamber.org::060c7399-cf4b-42e1-8d4c-faba445ebefb" providerId="AD" clId="Web-{F509B7D9-FE33-91BA-D562-49112ADBC7B9}" dt="2023-04-10T18:28:37.761" v="90" actId="1076"/>
          <ac:picMkLst>
            <pc:docMk/>
            <pc:sldMk cId="1912980296" sldId="267"/>
            <ac:picMk id="10" creationId="{EA776435-F5DF-B0A6-A289-EE18CBC5933E}"/>
          </ac:picMkLst>
        </pc:picChg>
      </pc:sldChg>
      <pc:sldChg chg="add del replId">
        <pc:chgData name="IBA Intern" userId="S::ibaintern@sdchamber.org::060c7399-cf4b-42e1-8d4c-faba445ebefb" providerId="AD" clId="Web-{F509B7D9-FE33-91BA-D562-49112ADBC7B9}" dt="2023-04-10T18:25:11.448" v="32"/>
        <pc:sldMkLst>
          <pc:docMk/>
          <pc:sldMk cId="2276157633" sldId="267"/>
        </pc:sldMkLst>
      </pc:sldChg>
    </pc:docChg>
  </pc:docChgLst>
  <pc:docChgLst>
    <pc:chgData name="Jimena Villasenor-Martinez" userId="0e484f65-a109-4169-9f66-60b36e64033b" providerId="ADAL" clId="{62F572D6-BBE3-4FBA-A49F-ED45A955EC05}"/>
    <pc:docChg chg="modSld">
      <pc:chgData name="Jimena Villasenor-Martinez" userId="0e484f65-a109-4169-9f66-60b36e64033b" providerId="ADAL" clId="{62F572D6-BBE3-4FBA-A49F-ED45A955EC05}" dt="2023-04-10T17:35:22.159" v="115" actId="20577"/>
      <pc:docMkLst>
        <pc:docMk/>
      </pc:docMkLst>
      <pc:sldChg chg="modSp mod">
        <pc:chgData name="Jimena Villasenor-Martinez" userId="0e484f65-a109-4169-9f66-60b36e64033b" providerId="ADAL" clId="{62F572D6-BBE3-4FBA-A49F-ED45A955EC05}" dt="2023-04-10T17:35:22.159" v="115" actId="20577"/>
        <pc:sldMkLst>
          <pc:docMk/>
          <pc:sldMk cId="1493029067" sldId="265"/>
        </pc:sldMkLst>
        <pc:spChg chg="mod">
          <ac:chgData name="Jimena Villasenor-Martinez" userId="0e484f65-a109-4169-9f66-60b36e64033b" providerId="ADAL" clId="{62F572D6-BBE3-4FBA-A49F-ED45A955EC05}" dt="2023-04-10T17:35:22.159" v="115" actId="20577"/>
          <ac:spMkLst>
            <pc:docMk/>
            <pc:sldMk cId="1493029067" sldId="265"/>
            <ac:spMk id="2" creationId="{B9E3492B-9B54-CE27-93A0-86670E79EC18}"/>
          </ac:spMkLst>
        </pc:spChg>
        <pc:spChg chg="mod">
          <ac:chgData name="Jimena Villasenor-Martinez" userId="0e484f65-a109-4169-9f66-60b36e64033b" providerId="ADAL" clId="{62F572D6-BBE3-4FBA-A49F-ED45A955EC05}" dt="2023-04-10T17:27:41.308" v="1" actId="20577"/>
          <ac:spMkLst>
            <pc:docMk/>
            <pc:sldMk cId="1493029067" sldId="265"/>
            <ac:spMk id="8" creationId="{A8C4F706-9388-7FFC-5B5B-F107A5930905}"/>
          </ac:spMkLst>
        </pc:spChg>
        <pc:spChg chg="mod">
          <ac:chgData name="Jimena Villasenor-Martinez" userId="0e484f65-a109-4169-9f66-60b36e64033b" providerId="ADAL" clId="{62F572D6-BBE3-4FBA-A49F-ED45A955EC05}" dt="2023-04-10T17:30:31.037" v="32" actId="20577"/>
          <ac:spMkLst>
            <pc:docMk/>
            <pc:sldMk cId="1493029067" sldId="265"/>
            <ac:spMk id="14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usmex.ucsd.edu/_files/072018_trade-and-competitiveness-report-english.pdf" TargetMode="External"/><Relationship Id="rId3" Type="http://schemas.openxmlformats.org/officeDocument/2006/relationships/hyperlink" Target="https://storymaps.arcgis.com/stories/e738c0d0ae3c47a8ba9f568d673a4f56" TargetMode="External"/><Relationship Id="rId7" Type="http://schemas.openxmlformats.org/officeDocument/2006/relationships/hyperlink" Target="https://usmex.ucsd.edu/_files/events/frontera-fridays/tijuana-regional-profile-2017.pdf"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s://apps.bea.gov/iTable/?reqid=70&amp;step=1&amp;isuri=1&amp;acrdn=5#eyJhcHBpZCI6NzAsInN0ZXBzIjpbMSwyNCwyOSwyNSwzMSwyNiwyNywzMF0sImRhdGEiOltbIlRhYmxlSWQiLCI1MzMiXSxbIkNsYXNzaWZpY2F0aW9uIiwiTm9uLUluZHVzdHJ5Il0sWyJNYWpvcl9BcmVhIiwiNSJdLFsiU3RhdGUiLFsiNSJdXSxbIkFyZWEiLFsiNDE3NDAiXV0sWyJTdGF0aXN0aWMiLFsiMSJdXSxbIlVuaXRfb2ZfbWVhc3VyZSIsIkxldmVscyJdLFsiWWVhciIsWyIyMDIxIl1dLFsiWWVhckJlZ2luIiwiLTEiXSxbIlllYXJfRW5kIiwiLTEiXV19" TargetMode="External"/><Relationship Id="rId5" Type="http://schemas.openxmlformats.org/officeDocument/2006/relationships/hyperlink" Target="https://drive.google.com/file/d/1MD6CkcG8eA90b7OP4RScECG35eT4xHw7/view" TargetMode="External"/><Relationship Id="rId4" Type="http://schemas.openxmlformats.org/officeDocument/2006/relationships/hyperlink" Target="https://worldpopulationreview.com/world-cities/tijuana-population."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sandiegobusiness.org/about-the-region/"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s://tijuanaedc.org/foreign-investment-in-mexico/" TargetMode="External"/><Relationship Id="rId5" Type="http://schemas.openxmlformats.org/officeDocument/2006/relationships/hyperlink" Target="https://www.sandiegomagazine.com/guides/coolest-companies/the-next-big-industries-in-san-diego/article_d6fd6b62-6579-5875-8d02-fa87dca0f45c.html" TargetMode="External"/><Relationship Id="rId4" Type="http://schemas.openxmlformats.org/officeDocument/2006/relationships/hyperlink" Target="https://datamexico.org/en/profile/geo/tijuana" TargetMode="Externa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storymaps.arcgis.com/stories/e738c0d0ae3c47a8ba9f568d673a4f56" TargetMode="External"/><Relationship Id="rId7" Type="http://schemas.openxmlformats.org/officeDocument/2006/relationships/hyperlink" Target="https://datamexico.org/en/profile/geo/tijuana?depthTradeValueSelector1=tradeOption0"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www.census.gov/foreign-trade/statistics/state/index.html" TargetMode="External"/><Relationship Id="rId5" Type="http://schemas.openxmlformats.org/officeDocument/2006/relationships/hyperlink" Target="https://usmex.ucsd.edu/_files/events/frontera-fridays/tijuana-regional-profile-2017.pdf" TargetMode="External"/><Relationship Id="rId4" Type="http://schemas.openxmlformats.org/officeDocument/2006/relationships/hyperlink" Target="https://drive.google.com/file/d/1MD6CkcG8eA90b7OP4RScECG35eT4xHw7/view"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smex.ucsd.edu/_files/072018_trade-and-competitiveness-report-english.pdf" TargetMode="External"/><Relationship Id="rId2" Type="http://schemas.openxmlformats.org/officeDocument/2006/relationships/slide" Target="../slides/slide5.xml"/><Relationship Id="rId1" Type="http://schemas.openxmlformats.org/officeDocument/2006/relationships/notesMaster" Target="../notesMasters/notesMaster1.xml"/><Relationship Id="rId6" Type="http://schemas.openxmlformats.org/officeDocument/2006/relationships/hyperlink" Target="https://www.census.gov/foreign-trade/statistics/highlights/toppartners.html" TargetMode="External"/><Relationship Id="rId5" Type="http://schemas.openxmlformats.org/officeDocument/2006/relationships/hyperlink" Target="https://www.ustradenumbers.com/port/port-of-san-diego-calif/" TargetMode="External"/><Relationship Id="rId4" Type="http://schemas.openxmlformats.org/officeDocument/2006/relationships/hyperlink" Target="https://datamexico.org/en/profile/geo/tijuana"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usmex.ucsd.edu/_files/072018_trade-and-competitiveness-report-english.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andiego.org/articles/san-diego-universities-and-colleges.aspx"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sic.gob.mx/lista.php?table=universidad&amp;estado_id=2&amp;municipio_id=4" TargetMode="Externa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www.cetys.mx/gsb/en/double-degree-2/" TargetMode="External"/><Relationship Id="rId3" Type="http://schemas.openxmlformats.org/officeDocument/2006/relationships/hyperlink" Target="https://news.swccd.edu/2015/02/southwestern-college-strengthens-cross-border-connections/" TargetMode="External"/><Relationship Id="rId7" Type="http://schemas.openxmlformats.org/officeDocument/2006/relationships/hyperlink" Target="https://www.sandiegouniontribune.com/en-espanol/primera-plana/articulo/2022-03-14/southwestern-college-anuncia-acuerdos-con-universidades-en-baja-california"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s://newscenter.sdsu.edu/sdsu_newscenter/news_story.aspx?sid=78251" TargetMode="External"/><Relationship Id="rId11" Type="http://schemas.openxmlformats.org/officeDocument/2006/relationships/hyperlink" Target="https://ibero.mx/prensa/presentan-ibero-y-universidad-de-san-francisco-nueva-maestria-en-estudios-sobre-migracion" TargetMode="External"/><Relationship Id="rId5" Type="http://schemas.openxmlformats.org/officeDocument/2006/relationships/hyperlink" Target="https://www.sandiego.edu/news/detail.php?_focus=82977" TargetMode="External"/><Relationship Id="rId10" Type="http://schemas.openxmlformats.org/officeDocument/2006/relationships/hyperlink" Target="https://www.colef.mx/noticia/se-reanuda-colaboracion-entre-el-colef-y-ucsd/" TargetMode="External"/><Relationship Id="rId4" Type="http://schemas.openxmlformats.org/officeDocument/2006/relationships/hyperlink" Target="https://summer.ucsd.edu/program-finder/enlace.html" TargetMode="External"/><Relationship Id="rId9" Type="http://schemas.openxmlformats.org/officeDocument/2006/relationships/hyperlink" Target="https://laprensa.org/us-state-department-recognizes-technological-university-tijuana"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storymaps.arcgis.com/stories/e738c0d0ae3c47a8ba9f568d673a4f56"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usmex.ucsd.edu/_files/072018_trade-and-competitiveness-report-english.pdf"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b9cc7043a6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1b9cc7043a6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b073752e1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b073752e1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SOURCES:</a:t>
            </a:r>
          </a:p>
          <a:p>
            <a:pPr marL="0" lvl="0" indent="0" algn="l" rtl="0">
              <a:spcBef>
                <a:spcPts val="0"/>
              </a:spcBef>
              <a:spcAft>
                <a:spcPts val="0"/>
              </a:spcAft>
              <a:buNone/>
            </a:pPr>
            <a:endParaRPr lang="en-US"/>
          </a:p>
          <a:p>
            <a:pPr marL="0" lvl="0" indent="0" algn="l" rtl="0">
              <a:spcBef>
                <a:spcPts val="0"/>
              </a:spcBef>
              <a:spcAft>
                <a:spcPts val="0"/>
              </a:spcAft>
              <a:buNone/>
            </a:pPr>
            <a:r>
              <a:rPr lang="en-US" u="sng"/>
              <a:t>Population</a:t>
            </a:r>
          </a:p>
          <a:p>
            <a:pPr marL="0" lvl="0" indent="0" algn="l" rtl="0">
              <a:spcBef>
                <a:spcPts val="0"/>
              </a:spcBef>
              <a:spcAft>
                <a:spcPts val="0"/>
              </a:spcAft>
              <a:buNone/>
            </a:pPr>
            <a:r>
              <a:rPr lang="en-US" b="1" i="0" u="none" strike="noStrike">
                <a:solidFill>
                  <a:srgbClr val="000000"/>
                </a:solidFill>
                <a:effectLst/>
                <a:latin typeface="Arial" panose="020B0604020202020204" pitchFamily="34" charset="0"/>
              </a:rPr>
              <a:t>3.3</a:t>
            </a:r>
            <a:r>
              <a:rPr lang="en-US" b="0" i="0" u="none" strike="noStrike">
                <a:solidFill>
                  <a:srgbClr val="000000"/>
                </a:solidFill>
                <a:effectLst/>
                <a:latin typeface="Arial" panose="020B0604020202020204" pitchFamily="34" charset="0"/>
              </a:rPr>
              <a:t> M</a:t>
            </a:r>
            <a:r>
              <a:rPr lang="en-US" b="1" i="0" u="none" strike="noStrike">
                <a:solidFill>
                  <a:srgbClr val="000000"/>
                </a:solidFill>
                <a:effectLst/>
                <a:latin typeface="Arial" panose="020B0604020202020204" pitchFamily="34" charset="0"/>
              </a:rPr>
              <a:t>illion</a:t>
            </a:r>
            <a:r>
              <a:rPr lang="en-US" b="0" i="0" u="none" strike="noStrike">
                <a:solidFill>
                  <a:srgbClr val="000000"/>
                </a:solidFill>
                <a:effectLst/>
                <a:latin typeface="Arial" panose="020B0604020202020204" pitchFamily="34" charset="0"/>
              </a:rPr>
              <a:t> (spread across 18 cities). (2020) - </a:t>
            </a:r>
            <a:r>
              <a:rPr lang="en-US" b="0" i="0" u="sng">
                <a:solidFill>
                  <a:srgbClr val="1155CC"/>
                </a:solidFill>
                <a:effectLst/>
                <a:latin typeface="Arial" panose="020B0604020202020204" pitchFamily="34" charset="0"/>
                <a:hlinkClick r:id="rId3"/>
              </a:rPr>
              <a:t>Go Global: San Diego's Trade and Investment Initiative</a:t>
            </a:r>
            <a:r>
              <a:rPr lang="en-US" b="0" i="0" u="sng">
                <a:solidFill>
                  <a:srgbClr val="1155CC"/>
                </a:solidFill>
                <a:effectLst/>
                <a:latin typeface="Arial" panose="020B0604020202020204" pitchFamily="34" charset="0"/>
              </a:rPr>
              <a:t>.</a:t>
            </a:r>
          </a:p>
          <a:p>
            <a:pPr marL="0" lvl="0" indent="0" algn="l" rtl="0">
              <a:spcBef>
                <a:spcPts val="0"/>
              </a:spcBef>
              <a:spcAft>
                <a:spcPts val="0"/>
              </a:spcAft>
              <a:buNone/>
            </a:pPr>
            <a:r>
              <a:rPr lang="en-US" sz="1800" b="1" i="0">
                <a:effectLst/>
                <a:latin typeface="Arial" panose="020B0604020202020204" pitchFamily="34" charset="0"/>
              </a:rPr>
              <a:t>2.2 Million</a:t>
            </a:r>
            <a:r>
              <a:rPr lang="en-US" sz="1800" i="0">
                <a:effectLst/>
                <a:latin typeface="Arial" panose="020B0604020202020204" pitchFamily="34" charset="0"/>
              </a:rPr>
              <a:t> (2021) - </a:t>
            </a:r>
            <a:r>
              <a:rPr lang="en-US" sz="1800" i="0" u="sng">
                <a:solidFill>
                  <a:srgbClr val="1155CC"/>
                </a:solidFill>
                <a:effectLst/>
                <a:latin typeface="Arial" panose="020B0604020202020204" pitchFamily="34" charset="0"/>
                <a:hlinkClick r:id="rId4"/>
              </a:rPr>
              <a:t>https://www.macrotrends.net/cities/21871/tijuana/population</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b="1" i="1">
                <a:effectLst/>
                <a:latin typeface="Arial" panose="020B0604020202020204" pitchFamily="34" charset="0"/>
              </a:rPr>
              <a:t>7.3 Million</a:t>
            </a:r>
            <a:r>
              <a:rPr lang="en-US" sz="1800" i="1">
                <a:effectLst/>
                <a:latin typeface="Arial" panose="020B0604020202020204" pitchFamily="34" charset="0"/>
              </a:rPr>
              <a:t> *San Diego, Imperial Valley, and Baja </a:t>
            </a:r>
            <a:r>
              <a:rPr lang="en-US" sz="1800" i="0">
                <a:effectLst/>
                <a:latin typeface="Arial" panose="020B0604020202020204" pitchFamily="34" charset="0"/>
              </a:rPr>
              <a:t>(2018) </a:t>
            </a:r>
            <a:r>
              <a:rPr lang="en-US" sz="1800" i="1">
                <a:effectLst/>
                <a:latin typeface="Arial" panose="020B0604020202020204" pitchFamily="34" charset="0"/>
              </a:rPr>
              <a:t>- </a:t>
            </a:r>
            <a:r>
              <a:rPr lang="en-US" sz="1800" i="1" u="sng">
                <a:solidFill>
                  <a:srgbClr val="1155CC"/>
                </a:solidFill>
                <a:effectLst/>
                <a:latin typeface="Arial" panose="020B0604020202020204" pitchFamily="34" charset="0"/>
                <a:hlinkClick r:id="rId5"/>
              </a:rPr>
              <a:t>USD, The CaliBaja Economy</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endParaRPr lang="en-US" sz="1800" b="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b="0" i="0" u="sng">
                <a:solidFill>
                  <a:srgbClr val="1155CC"/>
                </a:solidFill>
                <a:effectLst/>
                <a:latin typeface="Arial" panose="020B0604020202020204" pitchFamily="34" charset="0"/>
              </a:rPr>
              <a:t>GDP</a:t>
            </a:r>
          </a:p>
          <a:p>
            <a:pPr marL="0" lvl="0" indent="0" algn="l" rtl="0">
              <a:spcBef>
                <a:spcPts val="0"/>
              </a:spcBef>
              <a:spcAft>
                <a:spcPts val="0"/>
              </a:spcAft>
              <a:buNone/>
            </a:pPr>
            <a:r>
              <a:rPr lang="en-US" sz="1800" b="1" i="0">
                <a:effectLst/>
                <a:latin typeface="Arial" panose="020B0604020202020204" pitchFamily="34" charset="0"/>
              </a:rPr>
              <a:t>$225 Billion </a:t>
            </a:r>
            <a:r>
              <a:rPr lang="en-US" sz="1800" i="0">
                <a:effectLst/>
                <a:latin typeface="Arial" panose="020B0604020202020204" pitchFamily="34" charset="0"/>
              </a:rPr>
              <a:t>(2022) – </a:t>
            </a:r>
            <a:r>
              <a:rPr lang="en-US" sz="1800" i="0" u="sng">
                <a:solidFill>
                  <a:srgbClr val="1155CC"/>
                </a:solidFill>
                <a:effectLst/>
                <a:latin typeface="Arial" panose="020B0604020202020204" pitchFamily="34" charset="0"/>
                <a:hlinkClick r:id="rId6"/>
              </a:rPr>
              <a:t>BEA</a:t>
            </a:r>
            <a:endParaRPr lang="en-US" sz="1800" b="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i="0">
                <a:effectLst/>
                <a:latin typeface="Arial" panose="020B0604020202020204" pitchFamily="34" charset="0"/>
              </a:rPr>
              <a:t>$</a:t>
            </a:r>
            <a:r>
              <a:rPr lang="en-US" sz="1800" b="1" i="0">
                <a:effectLst/>
                <a:latin typeface="Arial" panose="020B0604020202020204" pitchFamily="34" charset="0"/>
              </a:rPr>
              <a:t>21 Billion</a:t>
            </a:r>
            <a:r>
              <a:rPr lang="en-US" sz="1800" i="0">
                <a:effectLst/>
                <a:latin typeface="Arial" panose="020B0604020202020204" pitchFamily="34" charset="0"/>
              </a:rPr>
              <a:t> (2017) - </a:t>
            </a:r>
            <a:r>
              <a:rPr lang="en-US" sz="1800" i="1" u="sng">
                <a:solidFill>
                  <a:srgbClr val="1155CC"/>
                </a:solidFill>
                <a:effectLst/>
                <a:latin typeface="Arial" panose="020B0604020202020204" pitchFamily="34" charset="0"/>
                <a:hlinkClick r:id="rId7"/>
              </a:rPr>
              <a:t>https://usmex.ucsd.edu/_files/events/frontera-fridays/tijuana-regional-profile-2017.pdf</a:t>
            </a:r>
            <a:endParaRPr lang="en-US" sz="1800" i="1" u="sng">
              <a:solidFill>
                <a:srgbClr val="1155CC"/>
              </a:solidFill>
              <a:effectLst/>
              <a:latin typeface="Arial" panose="020B0604020202020204" pitchFamily="34" charset="0"/>
            </a:endParaRPr>
          </a:p>
          <a:p>
            <a:pPr marL="0" lvl="0" indent="0" algn="l" rtl="0">
              <a:spcBef>
                <a:spcPts val="0"/>
              </a:spcBef>
              <a:spcAft>
                <a:spcPts val="0"/>
              </a:spcAft>
              <a:buNone/>
            </a:pPr>
            <a:r>
              <a:rPr lang="en-US" sz="1800" i="1">
                <a:effectLst/>
                <a:latin typeface="Arial" panose="020B0604020202020204" pitchFamily="34" charset="0"/>
              </a:rPr>
              <a:t>$</a:t>
            </a:r>
            <a:r>
              <a:rPr lang="en-US" sz="1800" b="1" i="1">
                <a:effectLst/>
                <a:latin typeface="Arial" panose="020B0604020202020204" pitchFamily="34" charset="0"/>
              </a:rPr>
              <a:t>255 Billion</a:t>
            </a:r>
            <a:r>
              <a:rPr lang="en-US" sz="1800" i="1">
                <a:effectLst/>
                <a:latin typeface="Arial" panose="020B0604020202020204" pitchFamily="34" charset="0"/>
              </a:rPr>
              <a:t> (2018) *San Diego, Imperial Valley, and Baja - </a:t>
            </a:r>
            <a:r>
              <a:rPr lang="en-US" sz="1800" i="1" u="sng">
                <a:solidFill>
                  <a:srgbClr val="1155CC"/>
                </a:solidFill>
                <a:effectLst/>
                <a:latin typeface="Arial" panose="020B0604020202020204" pitchFamily="34" charset="0"/>
                <a:hlinkClick r:id="rId8"/>
              </a:rPr>
              <a:t>TRADE AND COMPETITIVENESS IN NORTH AMERICA: A FOCUS ON THE CALI-BAJA REGION</a:t>
            </a:r>
            <a:endParaRPr lang="en-US" b="0" i="0" u="sng">
              <a:solidFill>
                <a:srgbClr val="1155CC"/>
              </a:solidFill>
              <a:effectLst/>
              <a:latin typeface="Arial" panose="020B0604020202020204" pitchFamily="34" charset="0"/>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1b073752e1b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1b073752e1b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SOURCES:</a:t>
            </a:r>
          </a:p>
          <a:p>
            <a:pPr marL="0" lvl="0" indent="0" algn="l" rtl="0">
              <a:spcBef>
                <a:spcPts val="0"/>
              </a:spcBef>
              <a:spcAft>
                <a:spcPts val="0"/>
              </a:spcAft>
              <a:buNone/>
            </a:pPr>
            <a:endParaRPr lang="en-US"/>
          </a:p>
          <a:p>
            <a:pPr marL="0" lvl="0" indent="0" algn="l" rtl="0">
              <a:spcBef>
                <a:spcPts val="0"/>
              </a:spcBef>
              <a:spcAft>
                <a:spcPts val="0"/>
              </a:spcAft>
              <a:buNone/>
            </a:pPr>
            <a:r>
              <a:rPr lang="en-US" u="sng"/>
              <a:t>Top Industries</a:t>
            </a:r>
          </a:p>
          <a:p>
            <a:pPr marL="0" lvl="0" indent="0" algn="l" rtl="0">
              <a:spcBef>
                <a:spcPts val="0"/>
              </a:spcBef>
              <a:spcAft>
                <a:spcPts val="0"/>
              </a:spcAft>
              <a:buNone/>
            </a:pPr>
            <a:r>
              <a:rPr lang="en-US" sz="1800" b="1" i="0">
                <a:effectLst/>
                <a:latin typeface="Arial" panose="020B0604020202020204" pitchFamily="34" charset="0"/>
              </a:rPr>
              <a:t>Biotech, Biopharma, Renewable Energy, Cleantech, Defense/Aerospace </a:t>
            </a:r>
            <a:r>
              <a:rPr lang="en-US" sz="1800" i="0">
                <a:effectLst/>
                <a:latin typeface="Arial" panose="020B0604020202020204" pitchFamily="34" charset="0"/>
              </a:rPr>
              <a:t>(2022) - </a:t>
            </a:r>
            <a:r>
              <a:rPr lang="en-US" sz="1800" i="0" u="sng">
                <a:solidFill>
                  <a:srgbClr val="1155CC"/>
                </a:solidFill>
                <a:effectLst/>
                <a:latin typeface="Arial" panose="020B0604020202020204" pitchFamily="34" charset="0"/>
                <a:hlinkClick r:id="rId3"/>
              </a:rPr>
              <a:t>San Diego EDC</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b="1" i="0">
                <a:effectLst/>
                <a:latin typeface="Arial" panose="020B0604020202020204" pitchFamily="34" charset="0"/>
              </a:rPr>
              <a:t>Display (Monitor and projector) manufacturing, Medical device manufacturing, Electronics Manufacturing</a:t>
            </a:r>
            <a:r>
              <a:rPr lang="en-US" sz="1800" i="0">
                <a:effectLst/>
                <a:latin typeface="Arial" panose="020B0604020202020204" pitchFamily="34" charset="0"/>
              </a:rPr>
              <a:t> (2020) - </a:t>
            </a:r>
            <a:r>
              <a:rPr lang="en-US" sz="1800" i="1" u="sng">
                <a:solidFill>
                  <a:srgbClr val="1155CC"/>
                </a:solidFill>
                <a:effectLst/>
                <a:latin typeface="Arial" panose="020B0604020202020204" pitchFamily="34" charset="0"/>
                <a:hlinkClick r:id="rId4"/>
              </a:rPr>
              <a:t>https://datamexico.org/en/profile/geo/tijuana</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i="0" u="sng">
                <a:solidFill>
                  <a:srgbClr val="1155CC"/>
                </a:solidFill>
                <a:effectLst/>
                <a:latin typeface="Arial" panose="020B0604020202020204" pitchFamily="34" charset="0"/>
              </a:rPr>
              <a:t>Emerging Sectors</a:t>
            </a:r>
          </a:p>
          <a:p>
            <a:pPr marL="0" lvl="0" indent="0" algn="l" rtl="0">
              <a:spcBef>
                <a:spcPts val="0"/>
              </a:spcBef>
              <a:spcAft>
                <a:spcPts val="0"/>
              </a:spcAft>
              <a:buNone/>
            </a:pPr>
            <a:r>
              <a:rPr lang="en-US" sz="1800" b="1" i="0">
                <a:effectLst/>
                <a:latin typeface="Arial" panose="020B0604020202020204" pitchFamily="34" charset="0"/>
              </a:rPr>
              <a:t>Artificial Intelligence, Battery Technology, </a:t>
            </a:r>
            <a:r>
              <a:rPr lang="en-US" sz="1800" b="1" i="0" err="1">
                <a:effectLst/>
                <a:latin typeface="Arial" panose="020B0604020202020204" pitchFamily="34" charset="0"/>
              </a:rPr>
              <a:t>Bluetech</a:t>
            </a:r>
            <a:r>
              <a:rPr lang="en-US" sz="1800" b="1" i="0">
                <a:effectLst/>
                <a:latin typeface="Arial" panose="020B0604020202020204" pitchFamily="34" charset="0"/>
              </a:rPr>
              <a:t> (2022)...SDEDC --- (</a:t>
            </a:r>
            <a:r>
              <a:rPr lang="en-US" sz="1800" b="1" i="0" err="1">
                <a:effectLst/>
                <a:latin typeface="Arial" panose="020B0604020202020204" pitchFamily="34" charset="0"/>
              </a:rPr>
              <a:t>Canabis</a:t>
            </a:r>
            <a:r>
              <a:rPr lang="en-US" sz="1800" b="1" i="0">
                <a:effectLst/>
                <a:latin typeface="Arial" panose="020B0604020202020204" pitchFamily="34" charset="0"/>
              </a:rPr>
              <a:t>, Cyber Security, Maritime Technologies</a:t>
            </a:r>
            <a:r>
              <a:rPr lang="en-US" sz="1800" i="0">
                <a:effectLst/>
                <a:latin typeface="Arial" panose="020B0604020202020204" pitchFamily="34" charset="0"/>
              </a:rPr>
              <a:t> (2020) - </a:t>
            </a:r>
            <a:r>
              <a:rPr lang="en-US" sz="1800" i="0" u="sng">
                <a:solidFill>
                  <a:srgbClr val="1155CC"/>
                </a:solidFill>
                <a:effectLst/>
                <a:latin typeface="Arial" panose="020B0604020202020204" pitchFamily="34" charset="0"/>
                <a:hlinkClick r:id="rId5"/>
              </a:rPr>
              <a:t>https://www.sandiegomagazine.com/guides/coolest-companies/the-next-big-industries-in-san-diego/article_d6fd6b62-6579-5875-8d02-fa87dca0f45c.html</a:t>
            </a:r>
            <a:r>
              <a:rPr lang="en-US" sz="1800" i="0">
                <a:effectLst/>
                <a:latin typeface="Arial" panose="020B0604020202020204" pitchFamily="34" charset="0"/>
              </a:rPr>
              <a:t> )</a:t>
            </a:r>
          </a:p>
          <a:p>
            <a:pPr marL="0" lvl="0" indent="0" algn="l" rtl="0">
              <a:spcBef>
                <a:spcPts val="0"/>
              </a:spcBef>
              <a:spcAft>
                <a:spcPts val="0"/>
              </a:spcAft>
              <a:buNone/>
            </a:pPr>
            <a:r>
              <a:rPr lang="en-US" sz="1800" b="1" i="0">
                <a:effectLst/>
                <a:latin typeface="Arial" panose="020B0604020202020204" pitchFamily="34" charset="0"/>
              </a:rPr>
              <a:t>Aerospace Manufacturing, Life Sciences &amp; Software, Call Center Operations</a:t>
            </a:r>
            <a:r>
              <a:rPr lang="en-US" sz="1800" i="0">
                <a:effectLst/>
                <a:latin typeface="Arial" panose="020B0604020202020204" pitchFamily="34" charset="0"/>
              </a:rPr>
              <a:t> (2021) - </a:t>
            </a:r>
            <a:r>
              <a:rPr lang="en-US" sz="1800" i="0" u="sng">
                <a:solidFill>
                  <a:srgbClr val="1155CC"/>
                </a:solidFill>
                <a:effectLst/>
                <a:latin typeface="Arial" panose="020B0604020202020204" pitchFamily="34" charset="0"/>
                <a:hlinkClick r:id="rId6"/>
              </a:rPr>
              <a:t>https://tijuanaedc.org/foreign-investment-in-mexico/</a:t>
            </a:r>
            <a:r>
              <a:rPr lang="en-US" sz="1800" i="0">
                <a:effectLst/>
                <a:latin typeface="Arial" panose="020B0604020202020204" pitchFamily="34" charset="0"/>
              </a:rPr>
              <a:t>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1b073752e1b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1b073752e1b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SOURCES</a:t>
            </a:r>
          </a:p>
          <a:p>
            <a:pPr marL="0" lvl="0" indent="0" algn="l" rtl="0">
              <a:spcBef>
                <a:spcPts val="0"/>
              </a:spcBef>
              <a:spcAft>
                <a:spcPts val="0"/>
              </a:spcAft>
              <a:buNone/>
            </a:pPr>
            <a:endParaRPr lang="en-US"/>
          </a:p>
          <a:p>
            <a:pPr marL="0" lvl="0" indent="0" algn="l" rtl="0">
              <a:spcBef>
                <a:spcPts val="0"/>
              </a:spcBef>
              <a:spcAft>
                <a:spcPts val="0"/>
              </a:spcAft>
              <a:buNone/>
            </a:pPr>
            <a:r>
              <a:rPr lang="en-US" u="sng" dirty="0"/>
              <a:t>FDI</a:t>
            </a:r>
          </a:p>
          <a:p>
            <a:pPr marL="0" lvl="0" indent="0" algn="l" rtl="0">
              <a:spcBef>
                <a:spcPts val="0"/>
              </a:spcBef>
              <a:spcAft>
                <a:spcPts val="0"/>
              </a:spcAft>
              <a:buNone/>
            </a:pPr>
            <a:r>
              <a:rPr lang="en-US" sz="1800" i="0" dirty="0">
                <a:effectLst/>
                <a:latin typeface="Arial" panose="020B0604020202020204" pitchFamily="34" charset="0"/>
              </a:rPr>
              <a:t>$</a:t>
            </a:r>
            <a:r>
              <a:rPr lang="en-US" sz="1800" b="1" i="0" dirty="0">
                <a:effectLst/>
                <a:latin typeface="Arial" panose="020B0604020202020204" pitchFamily="34" charset="0"/>
              </a:rPr>
              <a:t>3 Billion</a:t>
            </a:r>
            <a:r>
              <a:rPr lang="en-US" sz="1800" i="0" dirty="0">
                <a:effectLst/>
                <a:latin typeface="Arial" panose="020B0604020202020204" pitchFamily="34" charset="0"/>
              </a:rPr>
              <a:t> (2020) - </a:t>
            </a:r>
            <a:r>
              <a:rPr lang="en-US" sz="1800" i="0" u="sng" dirty="0">
                <a:solidFill>
                  <a:srgbClr val="1155CC"/>
                </a:solidFill>
                <a:effectLst/>
                <a:latin typeface="Arial" panose="020B0604020202020204" pitchFamily="34" charset="0"/>
                <a:hlinkClick r:id="rId3"/>
              </a:rPr>
              <a:t>Go Global: San Diego's Trade and Investment Initiative</a:t>
            </a:r>
            <a:endParaRPr lang="en-US" sz="1800" i="0" u="sng" dirty="0">
              <a:solidFill>
                <a:srgbClr val="1155CC"/>
              </a:solidFill>
              <a:effectLst/>
              <a:latin typeface="Arial" panose="020B0604020202020204" pitchFamily="34" charset="0"/>
            </a:endParaRPr>
          </a:p>
          <a:p>
            <a:pPr marL="0" lvl="0" indent="0" algn="l" rtl="0">
              <a:spcBef>
                <a:spcPts val="0"/>
              </a:spcBef>
              <a:spcAft>
                <a:spcPts val="0"/>
              </a:spcAft>
              <a:buNone/>
            </a:pPr>
            <a:r>
              <a:rPr lang="en-US" sz="1800" b="1" i="0" dirty="0">
                <a:effectLst/>
                <a:latin typeface="Arial" panose="020B0604020202020204" pitchFamily="34" charset="0"/>
              </a:rPr>
              <a:t>1.1</a:t>
            </a:r>
            <a:r>
              <a:rPr lang="en-US" sz="1800" i="0" dirty="0">
                <a:effectLst/>
                <a:latin typeface="Arial" panose="020B0604020202020204" pitchFamily="34" charset="0"/>
              </a:rPr>
              <a:t> </a:t>
            </a:r>
            <a:r>
              <a:rPr lang="en-US" sz="1800" b="1" i="0" dirty="0">
                <a:effectLst/>
                <a:latin typeface="Arial" panose="020B0604020202020204" pitchFamily="34" charset="0"/>
              </a:rPr>
              <a:t>Billion</a:t>
            </a:r>
            <a:r>
              <a:rPr lang="en-US" sz="1800" i="0" dirty="0">
                <a:effectLst/>
                <a:latin typeface="Arial" panose="020B0604020202020204" pitchFamily="34" charset="0"/>
              </a:rPr>
              <a:t> (2022) - </a:t>
            </a:r>
            <a:r>
              <a:rPr lang="en-US" sz="1800" i="0" u="sng" dirty="0">
                <a:solidFill>
                  <a:srgbClr val="1155CC"/>
                </a:solidFill>
                <a:effectLst/>
                <a:latin typeface="Arial" panose="020B0604020202020204" pitchFamily="34" charset="0"/>
                <a:hlinkClick r:id="rId4"/>
              </a:rPr>
              <a:t>USD, The CaliBaja Economy</a:t>
            </a:r>
            <a:endParaRPr lang="en-US" sz="1800" i="0" u="sng" dirty="0">
              <a:solidFill>
                <a:srgbClr val="1155CC"/>
              </a:solidFill>
              <a:effectLst/>
              <a:latin typeface="Arial" panose="020B0604020202020204" pitchFamily="34" charset="0"/>
            </a:endParaRPr>
          </a:p>
          <a:p>
            <a:pPr marL="0" lvl="0" indent="0" algn="l" rtl="0">
              <a:spcBef>
                <a:spcPts val="0"/>
              </a:spcBef>
              <a:spcAft>
                <a:spcPts val="0"/>
              </a:spcAft>
              <a:buNone/>
            </a:pPr>
            <a:r>
              <a:rPr lang="en-US" sz="1800" b="1" i="0" dirty="0">
                <a:effectLst/>
                <a:latin typeface="Arial" panose="020B0604020202020204" pitchFamily="34" charset="0"/>
              </a:rPr>
              <a:t>94 percent</a:t>
            </a:r>
            <a:r>
              <a:rPr lang="en-US" sz="1800" i="0" dirty="0">
                <a:effectLst/>
                <a:latin typeface="Arial" panose="020B0604020202020204" pitchFamily="34" charset="0"/>
              </a:rPr>
              <a:t> of all FDI comes through mergers and acquisitions (2021) - </a:t>
            </a:r>
            <a:r>
              <a:rPr lang="en-US" sz="1800" i="0" u="sng" dirty="0">
                <a:solidFill>
                  <a:srgbClr val="1155CC"/>
                </a:solidFill>
                <a:effectLst/>
                <a:latin typeface="Arial" panose="020B0604020202020204" pitchFamily="34" charset="0"/>
                <a:hlinkClick r:id="rId3"/>
              </a:rPr>
              <a:t>Go Global: San Diego's Trade and Investment Initiative</a:t>
            </a:r>
            <a:endParaRPr lang="en-US" sz="1800" i="0" u="sng" dirty="0">
              <a:solidFill>
                <a:srgbClr val="1155CC"/>
              </a:solidFill>
              <a:effectLst/>
              <a:latin typeface="Arial" panose="020B0604020202020204" pitchFamily="34" charset="0"/>
            </a:endParaRPr>
          </a:p>
          <a:p>
            <a:pPr marL="0" lvl="0" indent="0" algn="l" rtl="0">
              <a:spcBef>
                <a:spcPts val="0"/>
              </a:spcBef>
              <a:spcAft>
                <a:spcPts val="0"/>
              </a:spcAft>
              <a:buNone/>
            </a:pPr>
            <a:r>
              <a:rPr lang="en-US" sz="1800" b="1" i="0" dirty="0">
                <a:effectLst/>
                <a:latin typeface="Arial" panose="020B0604020202020204" pitchFamily="34" charset="0"/>
              </a:rPr>
              <a:t>71 percent of all FDI comes through the manufacturing industry (2017) - </a:t>
            </a:r>
            <a:r>
              <a:rPr lang="en-US" sz="1800" b="1" i="0" u="sng" dirty="0">
                <a:solidFill>
                  <a:srgbClr val="1155CC"/>
                </a:solidFill>
                <a:effectLst/>
                <a:latin typeface="Arial" panose="020B0604020202020204" pitchFamily="34" charset="0"/>
                <a:hlinkClick r:id="rId5"/>
              </a:rPr>
              <a:t>https://usmex.ucsd.edu/_files/events/frontera-fridays/tijuana-regional-profile-2017.pdf</a:t>
            </a:r>
            <a:r>
              <a:rPr lang="en-US" sz="1800" b="1" i="0" dirty="0">
                <a:effectLst/>
                <a:latin typeface="Arial" panose="020B0604020202020204" pitchFamily="34" charset="0"/>
              </a:rPr>
              <a:t> </a:t>
            </a:r>
            <a:endParaRPr lang="en-US" dirty="0"/>
          </a:p>
          <a:p>
            <a:pPr marL="0" lvl="0" indent="0" algn="l" rtl="0">
              <a:spcBef>
                <a:spcPts val="0"/>
              </a:spcBef>
              <a:spcAft>
                <a:spcPts val="0"/>
              </a:spcAft>
              <a:buNone/>
            </a:pPr>
            <a:endParaRPr lang="en-US"/>
          </a:p>
          <a:p>
            <a:pPr marL="0" lvl="0" indent="0" algn="l" rtl="0">
              <a:spcBef>
                <a:spcPts val="0"/>
              </a:spcBef>
              <a:spcAft>
                <a:spcPts val="0"/>
              </a:spcAft>
              <a:buNone/>
            </a:pPr>
            <a:r>
              <a:rPr lang="en-US" u="sng" dirty="0"/>
              <a:t>Exports</a:t>
            </a:r>
          </a:p>
          <a:p>
            <a:pPr marL="0" lvl="0" indent="0" algn="l" rtl="0">
              <a:spcBef>
                <a:spcPts val="0"/>
              </a:spcBef>
              <a:spcAft>
                <a:spcPts val="0"/>
              </a:spcAft>
              <a:buNone/>
            </a:pPr>
            <a:r>
              <a:rPr lang="en-US" sz="1800" i="0" dirty="0">
                <a:effectLst/>
                <a:latin typeface="Arial" panose="020B0604020202020204" pitchFamily="34" charset="0"/>
              </a:rPr>
              <a:t>$</a:t>
            </a:r>
            <a:r>
              <a:rPr lang="en-US" sz="1800" b="1" i="0" dirty="0">
                <a:effectLst/>
                <a:latin typeface="Arial" panose="020B0604020202020204" pitchFamily="34" charset="0"/>
              </a:rPr>
              <a:t>24 Billion</a:t>
            </a:r>
            <a:r>
              <a:rPr lang="en-US" sz="1800" i="0" dirty="0">
                <a:effectLst/>
                <a:latin typeface="Arial" panose="020B0604020202020204" pitchFamily="34" charset="0"/>
              </a:rPr>
              <a:t> (2021) - </a:t>
            </a:r>
            <a:r>
              <a:rPr lang="en-US" sz="1800" i="0" u="sng" dirty="0">
                <a:solidFill>
                  <a:srgbClr val="1155CC"/>
                </a:solidFill>
                <a:effectLst/>
                <a:latin typeface="Arial" panose="020B0604020202020204" pitchFamily="34" charset="0"/>
                <a:hlinkClick r:id="rId6"/>
              </a:rPr>
              <a:t>US CENSUS BUREAU</a:t>
            </a:r>
            <a:endParaRPr lang="en-US" sz="1800" i="0" u="sng" dirty="0">
              <a:solidFill>
                <a:srgbClr val="1155CC"/>
              </a:solidFill>
              <a:effectLst/>
              <a:latin typeface="Arial" panose="020B0604020202020204" pitchFamily="34" charset="0"/>
            </a:endParaRPr>
          </a:p>
          <a:p>
            <a:pPr marL="0" lvl="0" indent="0" algn="l" rtl="0">
              <a:spcBef>
                <a:spcPts val="0"/>
              </a:spcBef>
              <a:spcAft>
                <a:spcPts val="0"/>
              </a:spcAft>
              <a:buNone/>
            </a:pPr>
            <a:r>
              <a:rPr lang="en-US" sz="1800" b="1" i="0" dirty="0">
                <a:effectLst/>
                <a:latin typeface="Arial" panose="020B0604020202020204" pitchFamily="34" charset="0"/>
              </a:rPr>
              <a:t>$20.5 Billion</a:t>
            </a:r>
            <a:r>
              <a:rPr lang="en-US" sz="1800" i="0" dirty="0">
                <a:effectLst/>
                <a:latin typeface="Arial" panose="020B0604020202020204" pitchFamily="34" charset="0"/>
              </a:rPr>
              <a:t> (2020) - </a:t>
            </a:r>
            <a:r>
              <a:rPr lang="en-US" sz="1800" i="0" u="sng" dirty="0">
                <a:solidFill>
                  <a:srgbClr val="1155CC"/>
                </a:solidFill>
                <a:effectLst/>
                <a:latin typeface="Arial" panose="020B0604020202020204" pitchFamily="34" charset="0"/>
                <a:hlinkClick r:id="rId7"/>
              </a:rPr>
              <a:t>https://datamexico.org/en/profile/geo/tijuana?depthTradeValueSelector1=tradeOption0</a:t>
            </a:r>
            <a:r>
              <a:rPr lang="en-US" sz="1800" i="0" dirty="0">
                <a:effectLst/>
                <a:latin typeface="Arial" panose="020B0604020202020204" pitchFamily="34" charset="0"/>
              </a:rPr>
              <a:t> </a:t>
            </a:r>
            <a:endParaRPr lang="en-US" sz="1800" i="0" u="sng" dirty="0">
              <a:solidFill>
                <a:srgbClr val="1155CC"/>
              </a:solidFill>
              <a:effectLst/>
              <a:latin typeface="Arial" panose="020B0604020202020204" pitchFamily="34" charset="0"/>
            </a:endParaRPr>
          </a:p>
          <a:p>
            <a:pPr marL="0" lvl="0" indent="0" algn="l" rtl="0">
              <a:spcBef>
                <a:spcPts val="0"/>
              </a:spcBef>
              <a:spcAft>
                <a:spcPts val="0"/>
              </a:spcAft>
              <a:buNone/>
            </a:pP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i="0" u="sng" dirty="0">
                <a:solidFill>
                  <a:srgbClr val="1155CC"/>
                </a:solidFill>
                <a:effectLst/>
                <a:latin typeface="Arial" panose="020B0604020202020204" pitchFamily="34" charset="0"/>
              </a:rPr>
              <a:t>Imports</a:t>
            </a:r>
          </a:p>
          <a:p>
            <a:pPr marL="0" lvl="0" indent="0" algn="l" rtl="0">
              <a:spcBef>
                <a:spcPts val="0"/>
              </a:spcBef>
              <a:spcAft>
                <a:spcPts val="0"/>
              </a:spcAft>
              <a:buNone/>
            </a:pPr>
            <a:r>
              <a:rPr lang="en-US" sz="1800" i="0" dirty="0">
                <a:effectLst/>
                <a:latin typeface="Arial" panose="020B0604020202020204" pitchFamily="34" charset="0"/>
              </a:rPr>
              <a:t>$</a:t>
            </a:r>
            <a:r>
              <a:rPr lang="en-US" sz="1800" b="1" i="0" dirty="0">
                <a:effectLst/>
                <a:latin typeface="Arial" panose="020B0604020202020204" pitchFamily="34" charset="0"/>
              </a:rPr>
              <a:t>46 Billion</a:t>
            </a:r>
            <a:r>
              <a:rPr lang="en-US" sz="1800" i="0" dirty="0">
                <a:effectLst/>
                <a:latin typeface="Arial" panose="020B0604020202020204" pitchFamily="34" charset="0"/>
              </a:rPr>
              <a:t> (2020) - </a:t>
            </a:r>
            <a:r>
              <a:rPr lang="en-US" sz="1800" i="0" u="sng" dirty="0">
                <a:solidFill>
                  <a:srgbClr val="1155CC"/>
                </a:solidFill>
                <a:effectLst/>
                <a:latin typeface="Arial" panose="020B0604020202020204" pitchFamily="34" charset="0"/>
                <a:hlinkClick r:id="rId3"/>
              </a:rPr>
              <a:t>Go Global: San Diego's Trade and Investment Initiative</a:t>
            </a:r>
            <a:endParaRPr lang="en-US" sz="1800" i="0" u="sng" dirty="0">
              <a:solidFill>
                <a:srgbClr val="1155CC"/>
              </a:solidFill>
              <a:effectLst/>
              <a:latin typeface="Arial" panose="020B0604020202020204" pitchFamily="34" charset="0"/>
            </a:endParaRPr>
          </a:p>
          <a:p>
            <a:pPr marL="0" lvl="0" indent="0" algn="l" rtl="0">
              <a:spcBef>
                <a:spcPts val="0"/>
              </a:spcBef>
              <a:spcAft>
                <a:spcPts val="0"/>
              </a:spcAft>
              <a:buNone/>
            </a:pPr>
            <a:r>
              <a:rPr lang="en-US" sz="1800" b="1" i="0" dirty="0">
                <a:effectLst/>
                <a:latin typeface="Arial" panose="020B0604020202020204" pitchFamily="34" charset="0"/>
              </a:rPr>
              <a:t>$20.4 Billion (2020) - </a:t>
            </a:r>
            <a:r>
              <a:rPr lang="en-US" sz="1800" b="1" i="0" u="sng" dirty="0">
                <a:solidFill>
                  <a:srgbClr val="1155CC"/>
                </a:solidFill>
                <a:effectLst/>
                <a:latin typeface="Arial" panose="020B0604020202020204" pitchFamily="34" charset="0"/>
                <a:hlinkClick r:id="rId7"/>
              </a:rPr>
              <a:t>https://datamexico.org/en/profile/geo/tijuana?depthTradeValueSelector1=tradeOption0</a:t>
            </a:r>
            <a:r>
              <a:rPr lang="en-US" sz="1800" b="1" i="0" dirty="0">
                <a:effectLst/>
                <a:latin typeface="Arial" panose="020B0604020202020204" pitchFamily="34" charset="0"/>
              </a:rPr>
              <a:t> </a:t>
            </a:r>
          </a:p>
          <a:p>
            <a:pPr marL="0" lvl="0" indent="0" algn="l" rtl="0">
              <a:spcBef>
                <a:spcPts val="0"/>
              </a:spcBef>
              <a:spcAft>
                <a:spcPts val="0"/>
              </a:spcAft>
              <a:buNone/>
            </a:pPr>
            <a:endParaRPr lang="en-US" sz="1800" i="0" u="sng">
              <a:solidFill>
                <a:srgbClr val="1155CC"/>
              </a:solidFill>
              <a:effectLst/>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b073752e1b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b073752e1b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800" b="0" i="0">
                <a:effectLst/>
                <a:latin typeface="Arial" panose="020B0604020202020204" pitchFamily="34" charset="0"/>
              </a:rPr>
              <a:t>SOURCES</a:t>
            </a:r>
          </a:p>
          <a:p>
            <a:pPr marL="0" lvl="0" indent="0" algn="l" rtl="0">
              <a:spcBef>
                <a:spcPts val="0"/>
              </a:spcBef>
              <a:spcAft>
                <a:spcPts val="0"/>
              </a:spcAft>
              <a:buNone/>
            </a:pPr>
            <a:endParaRPr lang="en-US" sz="1800" b="0" i="0">
              <a:effectLst/>
              <a:latin typeface="Arial" panose="020B0604020202020204" pitchFamily="34" charset="0"/>
            </a:endParaRPr>
          </a:p>
          <a:p>
            <a:pPr marL="0" lvl="0" indent="0" algn="l" rtl="0">
              <a:spcBef>
                <a:spcPts val="0"/>
              </a:spcBef>
              <a:spcAft>
                <a:spcPts val="0"/>
              </a:spcAft>
              <a:buNone/>
            </a:pPr>
            <a:r>
              <a:rPr lang="en-US" sz="1800" b="0" i="0" u="sng">
                <a:effectLst/>
                <a:latin typeface="Arial" panose="020B0604020202020204" pitchFamily="34" charset="0"/>
              </a:rPr>
              <a:t>Top Exports</a:t>
            </a:r>
          </a:p>
          <a:p>
            <a:pPr marL="0" lvl="0" indent="0" algn="l" rtl="0">
              <a:spcBef>
                <a:spcPts val="0"/>
              </a:spcBef>
              <a:spcAft>
                <a:spcPts val="0"/>
              </a:spcAft>
              <a:buNone/>
            </a:pPr>
            <a:r>
              <a:rPr lang="en-US" sz="1800" b="1" i="0">
                <a:effectLst/>
                <a:latin typeface="Arial" panose="020B0604020202020204" pitchFamily="34" charset="0"/>
              </a:rPr>
              <a:t>Audio Visual </a:t>
            </a:r>
            <a:r>
              <a:rPr lang="en-US" sz="1800" b="1" i="0" err="1">
                <a:effectLst/>
                <a:latin typeface="Arial" panose="020B0604020202020204" pitchFamily="34" charset="0"/>
              </a:rPr>
              <a:t>Equiptment</a:t>
            </a:r>
            <a:r>
              <a:rPr lang="en-US" sz="1800" i="0">
                <a:effectLst/>
                <a:latin typeface="Arial" panose="020B0604020202020204" pitchFamily="34" charset="0"/>
              </a:rPr>
              <a:t> ($245 M), </a:t>
            </a:r>
            <a:r>
              <a:rPr lang="en-US" sz="1800" b="1" i="0">
                <a:effectLst/>
                <a:latin typeface="Arial" panose="020B0604020202020204" pitchFamily="34" charset="0"/>
              </a:rPr>
              <a:t>Semiconductors</a:t>
            </a:r>
            <a:r>
              <a:rPr lang="en-US" sz="1800" i="0">
                <a:effectLst/>
                <a:latin typeface="Arial" panose="020B0604020202020204" pitchFamily="34" charset="0"/>
              </a:rPr>
              <a:t> ($203 M), and </a:t>
            </a:r>
            <a:r>
              <a:rPr lang="en-US" sz="1800" b="1" i="0">
                <a:effectLst/>
                <a:latin typeface="Arial" panose="020B0604020202020204" pitchFamily="34" charset="0"/>
              </a:rPr>
              <a:t>Hardware</a:t>
            </a:r>
            <a:r>
              <a:rPr lang="en-US" sz="1800" i="0">
                <a:effectLst/>
                <a:latin typeface="Arial" panose="020B0604020202020204" pitchFamily="34" charset="0"/>
              </a:rPr>
              <a:t> ($69 M) (2018) - </a:t>
            </a:r>
            <a:r>
              <a:rPr lang="en-US" sz="1800" i="0" u="sng">
                <a:solidFill>
                  <a:srgbClr val="1155CC"/>
                </a:solidFill>
                <a:effectLst/>
                <a:latin typeface="Arial" panose="020B0604020202020204" pitchFamily="34" charset="0"/>
                <a:hlinkClick r:id="rId3"/>
              </a:rPr>
              <a:t>https://usmex.ucsd.edu/_files/072018_trade-and-competitiveness-report-english.pdf</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b="1" i="0">
                <a:effectLst/>
                <a:latin typeface="Arial" panose="020B0604020202020204" pitchFamily="34" charset="0"/>
              </a:rPr>
              <a:t>Monitors and Projectors</a:t>
            </a:r>
            <a:r>
              <a:rPr lang="en-US" sz="1800" i="0">
                <a:effectLst/>
                <a:latin typeface="Arial" panose="020B0604020202020204" pitchFamily="34" charset="0"/>
              </a:rPr>
              <a:t> ($7.6 B), </a:t>
            </a:r>
            <a:r>
              <a:rPr lang="en-US" sz="1800" b="1" i="0">
                <a:effectLst/>
                <a:latin typeface="Arial" panose="020B0604020202020204" pitchFamily="34" charset="0"/>
              </a:rPr>
              <a:t>Medical Devices </a:t>
            </a:r>
            <a:r>
              <a:rPr lang="en-US" sz="1800" i="0">
                <a:effectLst/>
                <a:latin typeface="Arial" panose="020B0604020202020204" pitchFamily="34" charset="0"/>
              </a:rPr>
              <a:t>($1.8 B), </a:t>
            </a:r>
            <a:r>
              <a:rPr lang="en-US" sz="1800" b="1" i="0">
                <a:effectLst/>
                <a:latin typeface="Arial" panose="020B0604020202020204" pitchFamily="34" charset="0"/>
              </a:rPr>
              <a:t>Motor Vehicle Parts</a:t>
            </a:r>
            <a:r>
              <a:rPr lang="en-US" sz="1800" i="0">
                <a:effectLst/>
                <a:latin typeface="Arial" panose="020B0604020202020204" pitchFamily="34" charset="0"/>
              </a:rPr>
              <a:t> ($960 M). (2020) </a:t>
            </a:r>
            <a:r>
              <a:rPr lang="en-US" sz="1800" i="0" u="sng">
                <a:solidFill>
                  <a:srgbClr val="1155CC"/>
                </a:solidFill>
                <a:effectLst/>
                <a:latin typeface="Arial" panose="020B0604020202020204" pitchFamily="34" charset="0"/>
                <a:hlinkClick r:id="rId4"/>
              </a:rPr>
              <a:t>https://datamexico.org/en/profile/geo/tijuana</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i="0" u="sng">
                <a:solidFill>
                  <a:srgbClr val="1155CC"/>
                </a:solidFill>
                <a:effectLst/>
                <a:latin typeface="Arial" panose="020B0604020202020204" pitchFamily="34" charset="0"/>
              </a:rPr>
              <a:t>Top Imports</a:t>
            </a:r>
          </a:p>
          <a:p>
            <a:pPr marL="0" lvl="0" indent="0" algn="l" rtl="0">
              <a:spcBef>
                <a:spcPts val="0"/>
              </a:spcBef>
              <a:spcAft>
                <a:spcPts val="0"/>
              </a:spcAft>
              <a:buNone/>
            </a:pPr>
            <a:r>
              <a:rPr lang="en-US" sz="1800" b="1" i="0">
                <a:effectLst/>
                <a:latin typeface="Arial" panose="020B0604020202020204" pitchFamily="34" charset="0"/>
              </a:rPr>
              <a:t>Passenger Vehicles, Commercial Vehicles, &amp; Computer Chips</a:t>
            </a:r>
            <a:r>
              <a:rPr lang="en-US" sz="1800" i="0">
                <a:effectLst/>
                <a:latin typeface="Arial" panose="020B0604020202020204" pitchFamily="34" charset="0"/>
              </a:rPr>
              <a:t>. (2020) - </a:t>
            </a:r>
            <a:r>
              <a:rPr lang="en-US" sz="1800" i="0" u="sng">
                <a:solidFill>
                  <a:srgbClr val="1155CC"/>
                </a:solidFill>
                <a:effectLst/>
                <a:latin typeface="Arial" panose="020B0604020202020204" pitchFamily="34" charset="0"/>
                <a:hlinkClick r:id="rId5"/>
              </a:rPr>
              <a:t>https://www.ustradenumbers.com/port/port-of-san-diego-calif/</a:t>
            </a:r>
            <a:r>
              <a:rPr lang="en-US" sz="1800" i="0">
                <a:effectLst/>
                <a:latin typeface="Arial" panose="020B0604020202020204" pitchFamily="34" charset="0"/>
              </a:rPr>
              <a:t> </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b="1" i="0">
                <a:effectLst/>
                <a:latin typeface="Arial" panose="020B0604020202020204" pitchFamily="34" charset="0"/>
              </a:rPr>
              <a:t>Liquid Crystal Devices</a:t>
            </a:r>
            <a:r>
              <a:rPr lang="en-US" sz="1800" i="0">
                <a:effectLst/>
                <a:latin typeface="Arial" panose="020B0604020202020204" pitchFamily="34" charset="0"/>
              </a:rPr>
              <a:t> (US$2.94B), </a:t>
            </a:r>
            <a:r>
              <a:rPr lang="en-US" sz="1800" b="1" i="0">
                <a:effectLst/>
                <a:latin typeface="Arial" panose="020B0604020202020204" pitchFamily="34" charset="0"/>
              </a:rPr>
              <a:t>Motor Vehicles Parts and Accessories</a:t>
            </a:r>
            <a:r>
              <a:rPr lang="en-US" sz="1800" i="0">
                <a:effectLst/>
                <a:latin typeface="Arial" panose="020B0604020202020204" pitchFamily="34" charset="0"/>
              </a:rPr>
              <a:t> (US$1.58B), and </a:t>
            </a:r>
            <a:r>
              <a:rPr lang="en-US" sz="1800" b="1" i="0">
                <a:effectLst/>
                <a:latin typeface="Arial" panose="020B0604020202020204" pitchFamily="34" charset="0"/>
              </a:rPr>
              <a:t>Other Machinery Parts</a:t>
            </a:r>
            <a:r>
              <a:rPr lang="en-US" sz="1800" i="0">
                <a:effectLst/>
                <a:latin typeface="Arial" panose="020B0604020202020204" pitchFamily="34" charset="0"/>
              </a:rPr>
              <a:t> (US$1.26B). (2020)</a:t>
            </a:r>
            <a:r>
              <a:rPr lang="en-US" sz="1800" i="1">
                <a:effectLst/>
                <a:latin typeface="Arial" panose="020B0604020202020204" pitchFamily="34" charset="0"/>
              </a:rPr>
              <a:t> </a:t>
            </a:r>
            <a:r>
              <a:rPr lang="en-US" sz="1800" i="0" u="sng">
                <a:solidFill>
                  <a:srgbClr val="1155CC"/>
                </a:solidFill>
                <a:effectLst/>
                <a:latin typeface="Arial" panose="020B0604020202020204" pitchFamily="34" charset="0"/>
                <a:hlinkClick r:id="rId4"/>
              </a:rPr>
              <a:t>https://datamexico.org/en/profile/geo/tijuana</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i="0" u="sng">
                <a:solidFill>
                  <a:srgbClr val="1155CC"/>
                </a:solidFill>
                <a:effectLst/>
                <a:latin typeface="Arial" panose="020B0604020202020204" pitchFamily="34" charset="0"/>
              </a:rPr>
              <a:t>Top Trade Partners</a:t>
            </a:r>
          </a:p>
          <a:p>
            <a:pPr marL="0" lvl="0" indent="0" algn="l" rtl="0">
              <a:spcBef>
                <a:spcPts val="0"/>
              </a:spcBef>
              <a:spcAft>
                <a:spcPts val="0"/>
              </a:spcAft>
              <a:buNone/>
            </a:pPr>
            <a:r>
              <a:rPr lang="en-US" sz="1800" b="1" i="0">
                <a:effectLst/>
                <a:latin typeface="Arial" panose="020B0604020202020204" pitchFamily="34" charset="0"/>
              </a:rPr>
              <a:t>#1 Mexico, #2 Canada, #3 China </a:t>
            </a:r>
            <a:r>
              <a:rPr lang="en-US" sz="1800" i="0">
                <a:effectLst/>
                <a:latin typeface="Arial" panose="020B0604020202020204" pitchFamily="34" charset="0"/>
              </a:rPr>
              <a:t>(2021) - </a:t>
            </a:r>
            <a:r>
              <a:rPr lang="en-US" sz="1800" i="0" u="sng">
                <a:solidFill>
                  <a:srgbClr val="1155CC"/>
                </a:solidFill>
                <a:effectLst/>
                <a:latin typeface="Arial" panose="020B0604020202020204" pitchFamily="34" charset="0"/>
                <a:hlinkClick r:id="rId6"/>
              </a:rPr>
              <a:t>https://www.census.gov/foreign-trade/statistics/highlights/toppartners.html</a:t>
            </a:r>
            <a:r>
              <a:rPr lang="en-US" sz="1800" i="0">
                <a:effectLst/>
                <a:latin typeface="Arial" panose="020B0604020202020204" pitchFamily="34" charset="0"/>
              </a:rPr>
              <a:t> </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b="1" i="0">
                <a:effectLst/>
                <a:latin typeface="Arial" panose="020B0604020202020204" pitchFamily="34" charset="0"/>
              </a:rPr>
              <a:t>#1 United States, #2 Canada, #3 China </a:t>
            </a:r>
            <a:r>
              <a:rPr lang="en-US" sz="1800" i="0">
                <a:effectLst/>
                <a:latin typeface="Arial" panose="020B0604020202020204" pitchFamily="34" charset="0"/>
              </a:rPr>
              <a:t>(2020) - </a:t>
            </a:r>
            <a:r>
              <a:rPr lang="en-US" sz="1800" i="0" u="sng">
                <a:solidFill>
                  <a:srgbClr val="1155CC"/>
                </a:solidFill>
                <a:effectLst/>
                <a:latin typeface="Arial" panose="020B0604020202020204" pitchFamily="34" charset="0"/>
                <a:hlinkClick r:id="rId4"/>
              </a:rPr>
              <a:t>https://datamexico.org/en/profile/geo/tijuana</a:t>
            </a:r>
            <a:r>
              <a:rPr lang="en-US" sz="1800" i="0">
                <a:effectLst/>
                <a:latin typeface="Arial" panose="020B0604020202020204" pitchFamily="34" charset="0"/>
              </a:rPr>
              <a:t>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b073752e1b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b073752e1b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SOURCES</a:t>
            </a:r>
          </a:p>
          <a:p>
            <a:pPr marL="0" lvl="0" indent="0" algn="l" rtl="0">
              <a:spcBef>
                <a:spcPts val="0"/>
              </a:spcBef>
              <a:spcAft>
                <a:spcPts val="0"/>
              </a:spcAft>
              <a:buNone/>
            </a:pPr>
            <a:endParaRPr lang="en-US"/>
          </a:p>
          <a:p>
            <a:pPr marL="0" lvl="0" indent="0" algn="l" rtl="0">
              <a:spcBef>
                <a:spcPts val="0"/>
              </a:spcBef>
              <a:spcAft>
                <a:spcPts val="0"/>
              </a:spcAft>
              <a:buNone/>
            </a:pPr>
            <a:r>
              <a:rPr lang="en-US" sz="1800" b="1" i="0">
                <a:effectLst/>
                <a:latin typeface="Arial" panose="020B0604020202020204" pitchFamily="34" charset="0"/>
              </a:rPr>
              <a:t>1.37 Million </a:t>
            </a:r>
            <a:r>
              <a:rPr lang="en-US" sz="1800" i="0">
                <a:effectLst/>
                <a:latin typeface="Arial" panose="020B0604020202020204" pitchFamily="34" charset="0"/>
              </a:rPr>
              <a:t>(2021) – Dept of Transportation </a:t>
            </a:r>
            <a:r>
              <a:rPr lang="en-US" sz="1800" i="0" u="sng">
                <a:solidFill>
                  <a:srgbClr val="1155CC"/>
                </a:solidFill>
                <a:effectLst/>
                <a:latin typeface="Arial" panose="020B0604020202020204" pitchFamily="34" charset="0"/>
              </a:rPr>
              <a:t>https://</a:t>
            </a:r>
            <a:r>
              <a:rPr lang="en-US" sz="1800" i="0" u="sng" err="1">
                <a:solidFill>
                  <a:srgbClr val="1155CC"/>
                </a:solidFill>
                <a:effectLst/>
                <a:latin typeface="Arial" panose="020B0604020202020204" pitchFamily="34" charset="0"/>
              </a:rPr>
              <a:t>www.bts.gov</a:t>
            </a:r>
            <a:r>
              <a:rPr lang="en-US" sz="1800" i="0" u="sng">
                <a:solidFill>
                  <a:srgbClr val="1155CC"/>
                </a:solidFill>
                <a:effectLst/>
                <a:latin typeface="Arial" panose="020B0604020202020204" pitchFamily="34" charset="0"/>
              </a:rPr>
              <a:t>/content/us-mexican-border-land-freight-gateways-number-incoming-truck-or-rail-container-crossings</a:t>
            </a:r>
          </a:p>
          <a:p>
            <a:pPr marL="0" lvl="0" indent="0" algn="l" rtl="0">
              <a:spcBef>
                <a:spcPts val="0"/>
              </a:spcBef>
              <a:spcAft>
                <a:spcPts val="0"/>
              </a:spcAft>
              <a:buNone/>
            </a:pPr>
            <a:r>
              <a:rPr lang="en-US" sz="1800" b="1" i="0">
                <a:effectLst/>
                <a:latin typeface="Arial" panose="020B0604020202020204" pitchFamily="34" charset="0"/>
              </a:rPr>
              <a:t>6.9 Million</a:t>
            </a:r>
            <a:r>
              <a:rPr lang="en-US" sz="1800" i="0">
                <a:effectLst/>
                <a:latin typeface="Arial" panose="020B0604020202020204" pitchFamily="34" charset="0"/>
              </a:rPr>
              <a:t> (2021) - Dept of Transportation </a:t>
            </a:r>
            <a:r>
              <a:rPr lang="en-US" sz="1800" i="0" u="sng">
                <a:solidFill>
                  <a:srgbClr val="1155CC"/>
                </a:solidFill>
                <a:effectLst/>
                <a:latin typeface="Arial" panose="020B0604020202020204" pitchFamily="34" charset="0"/>
              </a:rPr>
              <a:t>https://</a:t>
            </a:r>
            <a:r>
              <a:rPr lang="en-US" sz="1800" i="0" u="sng" err="1">
                <a:solidFill>
                  <a:srgbClr val="1155CC"/>
                </a:solidFill>
                <a:effectLst/>
                <a:latin typeface="Arial" panose="020B0604020202020204" pitchFamily="34" charset="0"/>
              </a:rPr>
              <a:t>www.bts.gov</a:t>
            </a:r>
            <a:r>
              <a:rPr lang="en-US" sz="1800" i="0" u="sng">
                <a:solidFill>
                  <a:srgbClr val="1155CC"/>
                </a:solidFill>
                <a:effectLst/>
                <a:latin typeface="Arial" panose="020B0604020202020204" pitchFamily="34" charset="0"/>
              </a:rPr>
              <a:t>/content/us-mexican-border-land-freight-gateways-number-incoming-truck-or-rail-container-crossings</a:t>
            </a:r>
          </a:p>
          <a:p>
            <a:pPr marL="0" lvl="0" indent="0" algn="l" rtl="0">
              <a:spcBef>
                <a:spcPts val="0"/>
              </a:spcBef>
              <a:spcAft>
                <a:spcPts val="0"/>
              </a:spcAft>
              <a:buNone/>
            </a:pPr>
            <a:r>
              <a:rPr lang="en-US" sz="1800" i="0">
                <a:effectLst/>
                <a:latin typeface="Arial" panose="020B0604020202020204" pitchFamily="34" charset="0"/>
              </a:rPr>
              <a:t>$</a:t>
            </a:r>
            <a:r>
              <a:rPr lang="en-US" sz="1800" b="1" i="0">
                <a:effectLst/>
                <a:latin typeface="Arial" panose="020B0604020202020204" pitchFamily="34" charset="0"/>
              </a:rPr>
              <a:t>6.2 Billion</a:t>
            </a:r>
            <a:r>
              <a:rPr lang="en-US" sz="1800" i="0">
                <a:effectLst/>
                <a:latin typeface="Arial" panose="020B0604020202020204" pitchFamily="34" charset="0"/>
              </a:rPr>
              <a:t> (2018) - </a:t>
            </a:r>
            <a:r>
              <a:rPr lang="en-US" sz="1800" i="0" u="sng">
                <a:solidFill>
                  <a:srgbClr val="1155CC"/>
                </a:solidFill>
                <a:effectLst/>
                <a:latin typeface="Arial" panose="020B0604020202020204" pitchFamily="34" charset="0"/>
                <a:hlinkClick r:id="rId3"/>
              </a:rPr>
              <a:t>TRADE AND COMPETITIVENESS: IN NORTH AMERICA: A FOCUS ON THE CALI-BAJA REGION</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i="0">
                <a:effectLst/>
                <a:latin typeface="Arial" panose="020B0604020202020204" pitchFamily="34" charset="0"/>
              </a:rPr>
              <a:t>$</a:t>
            </a:r>
            <a:r>
              <a:rPr lang="en-US" sz="1800" b="1" i="0">
                <a:effectLst/>
                <a:latin typeface="Arial" panose="020B0604020202020204" pitchFamily="34" charset="0"/>
              </a:rPr>
              <a:t>50 Billion</a:t>
            </a:r>
            <a:r>
              <a:rPr lang="en-US" sz="1800" i="0">
                <a:effectLst/>
                <a:latin typeface="Arial" panose="020B0604020202020204" pitchFamily="34" charset="0"/>
              </a:rPr>
              <a:t> (2021) -</a:t>
            </a:r>
            <a:r>
              <a:rPr lang="en-US" sz="1100" i="0">
                <a:solidFill>
                  <a:srgbClr val="0000FF"/>
                </a:solidFill>
                <a:effectLst/>
                <a:latin typeface="Arial" panose="020B0604020202020204" pitchFamily="34" charset="0"/>
              </a:rPr>
              <a:t>https://</a:t>
            </a:r>
            <a:r>
              <a:rPr lang="en-US" sz="1100" i="0" err="1">
                <a:solidFill>
                  <a:srgbClr val="0000FF"/>
                </a:solidFill>
                <a:effectLst/>
                <a:latin typeface="Arial" panose="020B0604020202020204" pitchFamily="34" charset="0"/>
              </a:rPr>
              <a:t>www.freightwaves.com</a:t>
            </a:r>
            <a:r>
              <a:rPr lang="en-US" sz="1100" i="0">
                <a:solidFill>
                  <a:srgbClr val="0000FF"/>
                </a:solidFill>
                <a:effectLst/>
                <a:latin typeface="Arial" panose="020B0604020202020204" pitchFamily="34" charset="0"/>
              </a:rPr>
              <a:t>/news/developers-capitalizing-on-booming-</a:t>
            </a:r>
            <a:r>
              <a:rPr lang="en-US" sz="1100" i="0" err="1">
                <a:solidFill>
                  <a:srgbClr val="0000FF"/>
                </a:solidFill>
                <a:effectLst/>
                <a:latin typeface="Arial" panose="020B0604020202020204" pitchFamily="34" charset="0"/>
              </a:rPr>
              <a:t>california</a:t>
            </a:r>
            <a:r>
              <a:rPr lang="en-US" sz="1100" i="0">
                <a:solidFill>
                  <a:srgbClr val="0000FF"/>
                </a:solidFill>
                <a:effectLst/>
                <a:latin typeface="Arial" panose="020B0604020202020204" pitchFamily="34" charset="0"/>
              </a:rPr>
              <a:t>-</a:t>
            </a:r>
            <a:r>
              <a:rPr lang="en-US" sz="1100" i="0" err="1">
                <a:solidFill>
                  <a:srgbClr val="0000FF"/>
                </a:solidFill>
                <a:effectLst/>
                <a:latin typeface="Arial" panose="020B0604020202020204" pitchFamily="34" charset="0"/>
              </a:rPr>
              <a:t>mexico</a:t>
            </a:r>
            <a:r>
              <a:rPr lang="en-US" sz="1100" i="0">
                <a:solidFill>
                  <a:srgbClr val="0000FF"/>
                </a:solidFill>
                <a:effectLst/>
                <a:latin typeface="Arial" panose="020B0604020202020204" pitchFamily="34" charset="0"/>
              </a:rPr>
              <a:t>-trade + GSA confirmed</a:t>
            </a:r>
          </a:p>
          <a:p>
            <a:pPr marL="0" lvl="0" indent="0" algn="l" rtl="0">
              <a:spcBef>
                <a:spcPts val="0"/>
              </a:spcBef>
              <a:spcAft>
                <a:spcPts val="0"/>
              </a:spcAft>
              <a:buNone/>
            </a:pPr>
            <a:endParaRPr lang="en-US" sz="1100" i="0">
              <a:solidFill>
                <a:srgbClr val="0000FF"/>
              </a:solidFill>
              <a:effectLst/>
              <a:latin typeface="Arial" panose="020B0604020202020204" pitchFamily="34" charset="0"/>
            </a:endParaRPr>
          </a:p>
          <a:p>
            <a:pPr marL="0" lvl="0" indent="0" algn="l" rtl="0">
              <a:spcBef>
                <a:spcPts val="0"/>
              </a:spcBef>
              <a:spcAft>
                <a:spcPts val="0"/>
              </a:spcAft>
              <a:buNone/>
            </a:pPr>
            <a:r>
              <a:rPr lang="en-US" sz="1100" i="0" u="sng">
                <a:solidFill>
                  <a:srgbClr val="0000FF"/>
                </a:solidFill>
                <a:effectLst/>
                <a:latin typeface="Arial" panose="020B0604020202020204" pitchFamily="34" charset="0"/>
              </a:rPr>
              <a:t>Pending</a:t>
            </a:r>
            <a:r>
              <a:rPr lang="en-US" sz="1100" i="0">
                <a:solidFill>
                  <a:srgbClr val="0000FF"/>
                </a:solidFill>
                <a:effectLst/>
                <a:latin typeface="Arial" panose="020B0604020202020204" pitchFamily="34" charset="0"/>
              </a:rPr>
              <a:t>:</a:t>
            </a:r>
          </a:p>
          <a:p>
            <a:pPr marL="0" lvl="0" indent="0" algn="l" rtl="0">
              <a:spcBef>
                <a:spcPts val="0"/>
              </a:spcBef>
              <a:spcAft>
                <a:spcPts val="0"/>
              </a:spcAft>
              <a:buNone/>
            </a:pPr>
            <a:r>
              <a:rPr lang="en-US" sz="1100" i="0">
                <a:solidFill>
                  <a:srgbClr val="0000FF"/>
                </a:solidFill>
                <a:effectLst/>
                <a:latin typeface="Arial" panose="020B0604020202020204" pitchFamily="34" charset="0"/>
              </a:rPr>
              <a:t>MX data on southbound truck crossings in </a:t>
            </a:r>
            <a:r>
              <a:rPr lang="en-US" sz="1100" i="0" err="1">
                <a:solidFill>
                  <a:srgbClr val="0000FF"/>
                </a:solidFill>
                <a:effectLst/>
                <a:latin typeface="Arial" panose="020B0604020202020204" pitchFamily="34" charset="0"/>
              </a:rPr>
              <a:t>Otay</a:t>
            </a:r>
            <a:endParaRPr lang="en-US" sz="1100" i="0">
              <a:solidFill>
                <a:srgbClr val="0000FF"/>
              </a:solidFill>
              <a:effectLst/>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g1b073752e1b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0" name="Google Shape;140;g1b073752e1b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SOURCES</a:t>
            </a:r>
          </a:p>
          <a:p>
            <a:pPr marL="0" lvl="0" indent="0" algn="l" rtl="0">
              <a:spcBef>
                <a:spcPts val="0"/>
              </a:spcBef>
              <a:spcAft>
                <a:spcPts val="0"/>
              </a:spcAft>
              <a:buNone/>
            </a:pPr>
            <a:endParaRPr lang="en-US"/>
          </a:p>
          <a:p>
            <a:pPr marL="0" lvl="0" indent="0" algn="l" rtl="0">
              <a:spcBef>
                <a:spcPts val="0"/>
              </a:spcBef>
              <a:spcAft>
                <a:spcPts val="0"/>
              </a:spcAft>
              <a:buNone/>
            </a:pPr>
            <a:r>
              <a:rPr lang="en-US" sz="1800" b="1" i="0">
                <a:effectLst/>
                <a:latin typeface="Arial" panose="020B0604020202020204" pitchFamily="34" charset="0"/>
              </a:rPr>
              <a:t>CBP San Diego Field Office Land Ports of Entry February 2023 Report </a:t>
            </a:r>
            <a:r>
              <a:rPr lang="en-US" sz="1800" b="0" i="0">
                <a:effectLst/>
                <a:latin typeface="Arial" panose="020B0604020202020204" pitchFamily="34" charset="0"/>
              </a:rPr>
              <a:t>(monthly shared at stakeholder meetings). Contact SDRCC for copies.</a:t>
            </a:r>
          </a:p>
          <a:p>
            <a:pPr marL="0" lvl="0" indent="0" algn="l" rtl="0">
              <a:spcBef>
                <a:spcPts val="0"/>
              </a:spcBef>
              <a:spcAft>
                <a:spcPts val="0"/>
              </a:spcAft>
              <a:buNone/>
            </a:pPr>
            <a:endParaRPr lang="en-US" sz="1800" b="0" i="0">
              <a:solidFill>
                <a:srgbClr val="0000FF"/>
              </a:solidFill>
              <a:effectLst/>
              <a:latin typeface="Arial" panose="020B0604020202020204" pitchFamily="34" charset="0"/>
            </a:endParaRPr>
          </a:p>
          <a:p>
            <a:pPr marL="0" lvl="0" indent="0" algn="l" rtl="0">
              <a:spcBef>
                <a:spcPts val="0"/>
              </a:spcBef>
              <a:spcAft>
                <a:spcPts val="0"/>
              </a:spcAft>
              <a:buNone/>
            </a:pPr>
            <a:r>
              <a:rPr lang="en-US" sz="1800" b="0" i="0">
                <a:solidFill>
                  <a:srgbClr val="0000FF"/>
                </a:solidFill>
                <a:effectLst/>
                <a:latin typeface="Arial" panose="020B0604020202020204" pitchFamily="34" charset="0"/>
              </a:rPr>
              <a:t>Pending:</a:t>
            </a:r>
          </a:p>
          <a:p>
            <a:pPr marL="0" lvl="0" indent="0" algn="l" rtl="0">
              <a:spcBef>
                <a:spcPts val="0"/>
              </a:spcBef>
              <a:spcAft>
                <a:spcPts val="0"/>
              </a:spcAft>
              <a:buNone/>
            </a:pPr>
            <a:r>
              <a:rPr lang="en-US" sz="1800" b="0" i="0">
                <a:solidFill>
                  <a:srgbClr val="0000FF"/>
                </a:solidFill>
                <a:effectLst/>
                <a:latin typeface="Arial" panose="020B0604020202020204" pitchFamily="34" charset="0"/>
              </a:rPr>
              <a:t>Comparable data southbound.</a:t>
            </a:r>
            <a:endParaRPr lang="en-US" sz="1100" i="0">
              <a:solidFill>
                <a:srgbClr val="0000FF"/>
              </a:solidFill>
              <a:effectLst/>
              <a:latin typeface="Arial" panose="020B0604020202020204" pitchFamily="34" charset="0"/>
            </a:endParaRPr>
          </a:p>
        </p:txBody>
      </p:sp>
    </p:spTree>
    <p:extLst>
      <p:ext uri="{BB962C8B-B14F-4D97-AF65-F5344CB8AC3E}">
        <p14:creationId xmlns:p14="http://schemas.microsoft.com/office/powerpoint/2010/main" val="4112486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b073752e1b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b073752e1b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SOURCES</a:t>
            </a:r>
          </a:p>
          <a:p>
            <a:pPr marL="0" lvl="0" indent="0" algn="l" rtl="0">
              <a:spcBef>
                <a:spcPts val="0"/>
              </a:spcBef>
              <a:spcAft>
                <a:spcPts val="0"/>
              </a:spcAft>
              <a:buNone/>
            </a:pPr>
            <a:endParaRPr lang="en-US"/>
          </a:p>
          <a:p>
            <a:pPr marL="0" lvl="0" indent="0" algn="l" rtl="0">
              <a:spcBef>
                <a:spcPts val="0"/>
              </a:spcBef>
              <a:spcAft>
                <a:spcPts val="0"/>
              </a:spcAft>
              <a:buNone/>
            </a:pPr>
            <a:r>
              <a:rPr lang="en-US" sz="1800" b="1" i="0">
                <a:effectLst/>
                <a:latin typeface="Arial" panose="020B0604020202020204" pitchFamily="34" charset="0"/>
              </a:rPr>
              <a:t>24 Universities in San Diego</a:t>
            </a:r>
            <a:r>
              <a:rPr lang="en-US" sz="1800" i="0">
                <a:effectLst/>
                <a:latin typeface="Arial" panose="020B0604020202020204" pitchFamily="34" charset="0"/>
              </a:rPr>
              <a:t> - </a:t>
            </a:r>
            <a:r>
              <a:rPr lang="en-US" sz="1800" i="0" u="sng">
                <a:solidFill>
                  <a:srgbClr val="1155CC"/>
                </a:solidFill>
                <a:effectLst/>
                <a:latin typeface="Arial" panose="020B0604020202020204" pitchFamily="34" charset="0"/>
                <a:hlinkClick r:id="rId3"/>
              </a:rPr>
              <a:t>https://www.sandiego.org/articles/san-diego-universities-and-colleges.aspx</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b="1" i="0" u="none">
                <a:solidFill>
                  <a:srgbClr val="1155CC"/>
                </a:solidFill>
                <a:effectLst/>
                <a:latin typeface="Arial" panose="020B0604020202020204" pitchFamily="34" charset="0"/>
              </a:rPr>
              <a:t>35 Universities in Tijuana </a:t>
            </a:r>
            <a:r>
              <a:rPr lang="en-US" sz="1800" i="0">
                <a:effectLst/>
                <a:latin typeface="Arial" panose="020B0604020202020204" pitchFamily="34" charset="0"/>
              </a:rPr>
              <a:t>– </a:t>
            </a:r>
            <a:r>
              <a:rPr lang="en-US" sz="1800" i="0" u="sng">
                <a:solidFill>
                  <a:srgbClr val="1155CC"/>
                </a:solidFill>
                <a:effectLst/>
                <a:latin typeface="Arial" panose="020B0604020202020204" pitchFamily="34" charset="0"/>
                <a:hlinkClick r:id="rId4"/>
              </a:rPr>
              <a:t>TJEDC</a:t>
            </a:r>
            <a:endParaRPr lang="en-US" sz="1800" i="0" u="sng">
              <a:solidFill>
                <a:srgbClr val="1155CC"/>
              </a:solidFill>
              <a:effectLst/>
              <a:latin typeface="Arial" panose="020B0604020202020204" pitchFamily="34" charset="0"/>
            </a:endParaRPr>
          </a:p>
          <a:p>
            <a:pPr marL="0" lvl="0" indent="0" algn="l" rtl="0">
              <a:spcBef>
                <a:spcPts val="0"/>
              </a:spcBef>
              <a:spcAft>
                <a:spcPts val="0"/>
              </a:spcAft>
              <a:buNone/>
            </a:pPr>
            <a:r>
              <a:rPr lang="en-US" sz="1800" b="1" i="0">
                <a:effectLst/>
                <a:latin typeface="Arial" panose="020B0604020202020204" pitchFamily="34" charset="0"/>
              </a:rPr>
              <a:t>9 Colleges and Universities with Cross-border partnerships </a:t>
            </a:r>
            <a:r>
              <a:rPr lang="en-US" sz="1800" i="0">
                <a:effectLst/>
                <a:latin typeface="Arial" panose="020B0604020202020204" pitchFamily="34" charset="0"/>
              </a:rPr>
              <a:t>- </a:t>
            </a:r>
            <a:r>
              <a:rPr lang="en-US" sz="1800" i="1">
                <a:effectLst/>
                <a:latin typeface="Arial" panose="020B0604020202020204" pitchFamily="34" charset="0"/>
              </a:rPr>
              <a:t>https://</a:t>
            </a:r>
            <a:r>
              <a:rPr lang="en-US" sz="1800" i="1" err="1">
                <a:effectLst/>
                <a:latin typeface="Arial" panose="020B0604020202020204" pitchFamily="34" charset="0"/>
              </a:rPr>
              <a:t>sdchamber.org</a:t>
            </a:r>
            <a:r>
              <a:rPr lang="en-US" sz="1800" i="1">
                <a:effectLst/>
                <a:latin typeface="Arial" panose="020B0604020202020204" pitchFamily="34" charset="0"/>
              </a:rPr>
              <a:t>/wp-content/uploads/2023/04/Cali-Baja-infographic2017.pdf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b073752e1b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1b073752e1b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SOURCES:</a:t>
            </a:r>
          </a:p>
          <a:p>
            <a:pPr marL="0" indent="0">
              <a:buNone/>
            </a:pPr>
            <a:endParaRPr lang="en-US" dirty="0"/>
          </a:p>
          <a:p>
            <a:pPr>
              <a:buNone/>
            </a:pPr>
            <a:r>
              <a:rPr lang="en-US" dirty="0"/>
              <a:t>SOUTHWESTERN: </a:t>
            </a:r>
            <a:r>
              <a:rPr lang="en-US" dirty="0">
                <a:hlinkClick r:id="rId3"/>
              </a:rPr>
              <a:t>https://news.swccd.edu/2015/02/southwestern-college-strengthens-cross-border-connections/</a:t>
            </a:r>
            <a:endParaRPr lang="en-US"/>
          </a:p>
          <a:p>
            <a:pPr>
              <a:buNone/>
            </a:pPr>
            <a:r>
              <a:rPr lang="en-US" dirty="0"/>
              <a:t> </a:t>
            </a:r>
          </a:p>
          <a:p>
            <a:pPr>
              <a:buNone/>
            </a:pPr>
            <a:r>
              <a:rPr lang="es" dirty="0"/>
              <a:t>UC SAN DIEGO: </a:t>
            </a:r>
            <a:r>
              <a:rPr lang="es" dirty="0">
                <a:hlinkClick r:id="rId4"/>
              </a:rPr>
              <a:t>https://summer.ucsd.edu/program-finder/enlace.html</a:t>
            </a:r>
            <a:endParaRPr lang="en-US"/>
          </a:p>
          <a:p>
            <a:pPr>
              <a:buNone/>
            </a:pPr>
            <a:r>
              <a:rPr lang="es" dirty="0"/>
              <a:t> </a:t>
            </a:r>
            <a:endParaRPr lang="en-US" dirty="0"/>
          </a:p>
          <a:p>
            <a:pPr>
              <a:buNone/>
            </a:pPr>
            <a:r>
              <a:rPr lang="en-US" dirty="0"/>
              <a:t>UNIVERSITY OF SAN DIEGO: </a:t>
            </a:r>
            <a:r>
              <a:rPr lang="en-US" dirty="0">
                <a:hlinkClick r:id="rId5"/>
              </a:rPr>
              <a:t>https://www.sandiego.edu/news/detail.php?_focus=82977</a:t>
            </a:r>
            <a:endParaRPr lang="en-US"/>
          </a:p>
          <a:p>
            <a:pPr>
              <a:buNone/>
            </a:pPr>
            <a:r>
              <a:rPr lang="en-US" dirty="0"/>
              <a:t> </a:t>
            </a:r>
          </a:p>
          <a:p>
            <a:pPr>
              <a:buNone/>
            </a:pPr>
            <a:r>
              <a:rPr lang="es" dirty="0"/>
              <a:t>SDSU: </a:t>
            </a:r>
            <a:r>
              <a:rPr lang="es" dirty="0">
                <a:hlinkClick r:id="rId6"/>
              </a:rPr>
              <a:t>https://newscenter.sdsu.edu/sdsu_newscenter/news_story.aspx?sid=78251</a:t>
            </a:r>
            <a:r>
              <a:rPr lang="es" dirty="0"/>
              <a:t>  </a:t>
            </a:r>
            <a:endParaRPr lang="en-US" dirty="0"/>
          </a:p>
          <a:p>
            <a:pPr>
              <a:buNone/>
            </a:pPr>
            <a:r>
              <a:rPr lang="es" dirty="0"/>
              <a:t> </a:t>
            </a:r>
            <a:endParaRPr lang="en-US" dirty="0"/>
          </a:p>
          <a:p>
            <a:pPr>
              <a:buNone/>
            </a:pPr>
            <a:r>
              <a:rPr lang="en-US" dirty="0"/>
              <a:t>UABC: </a:t>
            </a:r>
            <a:r>
              <a:rPr lang="en-US" dirty="0">
                <a:hlinkClick r:id="rId7"/>
              </a:rPr>
              <a:t>https://www.sandiegouniontribune.com/en-espanol/primera-plana/articulo/2022-03-14/southwestern-college-anuncia-acuerdos-con-universidades-en-baja-california</a:t>
            </a:r>
            <a:endParaRPr lang="en-US"/>
          </a:p>
          <a:p>
            <a:pPr>
              <a:buNone/>
            </a:pPr>
            <a:r>
              <a:rPr lang="en-US" dirty="0"/>
              <a:t> </a:t>
            </a:r>
          </a:p>
          <a:p>
            <a:pPr>
              <a:buNone/>
            </a:pPr>
            <a:r>
              <a:rPr lang="en-US" dirty="0"/>
              <a:t>CETYS: </a:t>
            </a:r>
            <a:r>
              <a:rPr lang="en-US" dirty="0">
                <a:hlinkClick r:id="rId8"/>
              </a:rPr>
              <a:t>https://www.cetys.mx/gsb/en/double-degree-2/</a:t>
            </a:r>
            <a:endParaRPr lang="en-US"/>
          </a:p>
          <a:p>
            <a:pPr>
              <a:buNone/>
            </a:pPr>
            <a:r>
              <a:rPr lang="en-US" dirty="0"/>
              <a:t> </a:t>
            </a:r>
          </a:p>
          <a:p>
            <a:pPr>
              <a:buNone/>
            </a:pPr>
            <a:r>
              <a:rPr lang="en-US" dirty="0"/>
              <a:t>UTT: </a:t>
            </a:r>
            <a:r>
              <a:rPr lang="en-US" dirty="0">
                <a:hlinkClick r:id="rId9"/>
              </a:rPr>
              <a:t>https://laprensa.org/us-state-department-recognizes-technological-university-tijuana</a:t>
            </a:r>
            <a:endParaRPr lang="en-US"/>
          </a:p>
          <a:p>
            <a:pPr>
              <a:buNone/>
            </a:pPr>
            <a:r>
              <a:rPr lang="en-US" dirty="0"/>
              <a:t> </a:t>
            </a:r>
          </a:p>
          <a:p>
            <a:pPr>
              <a:buNone/>
            </a:pPr>
            <a:r>
              <a:rPr lang="es" dirty="0"/>
              <a:t>COLEF: </a:t>
            </a:r>
            <a:r>
              <a:rPr lang="es" dirty="0">
                <a:hlinkClick r:id="rId10"/>
              </a:rPr>
              <a:t>https://www.colef.mx/noticia/se-reanuda-colaboracion-entre-el-colef-y-ucsd/</a:t>
            </a:r>
            <a:endParaRPr lang="en-US"/>
          </a:p>
          <a:p>
            <a:pPr>
              <a:buNone/>
            </a:pPr>
            <a:r>
              <a:rPr lang="es" dirty="0"/>
              <a:t> </a:t>
            </a:r>
            <a:endParaRPr lang="en-US" dirty="0"/>
          </a:p>
          <a:p>
            <a:pPr>
              <a:buNone/>
            </a:pPr>
            <a:r>
              <a:rPr lang="es" dirty="0"/>
              <a:t>IBERO: </a:t>
            </a:r>
            <a:r>
              <a:rPr lang="es" dirty="0">
                <a:hlinkClick r:id="rId11"/>
              </a:rPr>
              <a:t>https://ibero.mx/prensa/presentan-ibero-y-universidad-de-san-francisco-nueva-maestria-en-estudios-sobre-migracion</a:t>
            </a:r>
            <a:endParaRPr lang="en-US"/>
          </a:p>
          <a:p>
            <a:pPr marL="0" indent="0">
              <a:buNone/>
            </a:pPr>
            <a:endParaRPr lang="en-US" dirty="0"/>
          </a:p>
        </p:txBody>
      </p:sp>
    </p:spTree>
    <p:extLst>
      <p:ext uri="{BB962C8B-B14F-4D97-AF65-F5344CB8AC3E}">
        <p14:creationId xmlns:p14="http://schemas.microsoft.com/office/powerpoint/2010/main" val="4511470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13d313332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13d313332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u="sng"/>
              <a:t>From SDTA:</a:t>
            </a:r>
          </a:p>
          <a:p>
            <a:pPr marL="0" lvl="0" indent="0" algn="l" rtl="0">
              <a:spcBef>
                <a:spcPts val="0"/>
              </a:spcBef>
              <a:spcAft>
                <a:spcPts val="0"/>
              </a:spcAft>
              <a:buNone/>
            </a:pPr>
            <a:r>
              <a:rPr lang="en-US" sz="1800" b="1" i="0">
                <a:effectLst/>
                <a:latin typeface="Arial" panose="020B0604020202020204" pitchFamily="34" charset="0"/>
              </a:rPr>
              <a:t>28.8M visitors to San Diego</a:t>
            </a:r>
            <a:r>
              <a:rPr lang="en-US" sz="1800" i="0">
                <a:effectLst/>
                <a:latin typeface="Arial" panose="020B0604020202020204" pitchFamily="34" charset="0"/>
              </a:rPr>
              <a:t> (57% stayed over night and 43% came from outside of the U.S./MX)</a:t>
            </a:r>
          </a:p>
          <a:p>
            <a:pPr marL="0" lvl="0" indent="0" algn="l" rtl="0">
              <a:spcBef>
                <a:spcPts val="0"/>
              </a:spcBef>
              <a:spcAft>
                <a:spcPts val="0"/>
              </a:spcAft>
              <a:buNone/>
            </a:pPr>
            <a:r>
              <a:rPr lang="en-US" sz="1800" b="1" i="0">
                <a:effectLst/>
                <a:latin typeface="Arial" panose="020B0604020202020204" pitchFamily="34" charset="0"/>
              </a:rPr>
              <a:t>$13.6B visitor spending</a:t>
            </a:r>
            <a:r>
              <a:rPr lang="en-US" sz="1800" i="0">
                <a:effectLst/>
                <a:latin typeface="Arial" panose="020B0604020202020204" pitchFamily="34" charset="0"/>
              </a:rPr>
              <a:t> (17% above 2019 level of $11.6B due to longer length of stay and overall higher consumer prices)</a:t>
            </a:r>
          </a:p>
          <a:p>
            <a:pPr marL="0" lvl="0" indent="0" algn="l" rtl="0">
              <a:spcBef>
                <a:spcPts val="0"/>
              </a:spcBef>
              <a:spcAft>
                <a:spcPts val="0"/>
              </a:spcAft>
              <a:buNone/>
            </a:pPr>
            <a:r>
              <a:rPr lang="en-US" sz="1800" i="0">
                <a:effectLst/>
                <a:latin typeface="Arial" panose="020B0604020202020204" pitchFamily="34" charset="0"/>
              </a:rPr>
              <a:t>10.8M enplanements at SD Airport (below 12.6M in 2019 due to fewer corporate travelers)</a:t>
            </a:r>
          </a:p>
          <a:p>
            <a:pPr marL="0" lvl="0" indent="0" algn="l" rtl="0">
              <a:spcBef>
                <a:spcPts val="0"/>
              </a:spcBef>
              <a:spcAft>
                <a:spcPts val="0"/>
              </a:spcAft>
              <a:buNone/>
            </a:pPr>
            <a:r>
              <a:rPr lang="en-US" sz="1800" b="1" i="0">
                <a:effectLst/>
                <a:latin typeface="Arial" panose="020B0604020202020204" pitchFamily="34" charset="0"/>
              </a:rPr>
              <a:t>200K leisure &amp; hospitality employees </a:t>
            </a:r>
            <a:r>
              <a:rPr lang="en-US" sz="1800" i="0">
                <a:effectLst/>
                <a:latin typeface="Arial" panose="020B0604020202020204" pitchFamily="34" charset="0"/>
              </a:rPr>
              <a:t>(back to pre-pandemic levels)</a:t>
            </a:r>
          </a:p>
          <a:p>
            <a:pPr marL="0" lvl="0" indent="0" algn="l" rtl="0">
              <a:spcBef>
                <a:spcPts val="0"/>
              </a:spcBef>
              <a:spcAft>
                <a:spcPts val="0"/>
              </a:spcAft>
              <a:buNone/>
            </a:pPr>
            <a:r>
              <a:rPr lang="en-US" sz="1800" b="1" i="0">
                <a:effectLst/>
                <a:latin typeface="Arial" panose="020B0604020202020204" pitchFamily="34" charset="0"/>
              </a:rPr>
              <a:t>72.6% SD County hotel occupancy </a:t>
            </a:r>
            <a:endParaRPr lang="en-US"/>
          </a:p>
          <a:p>
            <a:pPr marL="0" lvl="0" indent="0" algn="l" rtl="0">
              <a:spcBef>
                <a:spcPts val="0"/>
              </a:spcBef>
              <a:spcAft>
                <a:spcPts val="0"/>
              </a:spcAft>
              <a:buNone/>
            </a:pPr>
            <a:endParaRPr lang="en-US"/>
          </a:p>
          <a:p>
            <a:pPr marL="0" lvl="0" indent="0" algn="l" rtl="0">
              <a:spcBef>
                <a:spcPts val="0"/>
              </a:spcBef>
              <a:spcAft>
                <a:spcPts val="0"/>
              </a:spcAft>
              <a:buNone/>
            </a:pPr>
            <a:r>
              <a:rPr lang="en-US" u="sng"/>
              <a:t>From COTUCO:</a:t>
            </a:r>
          </a:p>
          <a:p>
            <a:pPr marL="0" lvl="0" indent="0" algn="l" rtl="0">
              <a:spcBef>
                <a:spcPts val="0"/>
              </a:spcBef>
              <a:spcAft>
                <a:spcPts val="0"/>
              </a:spcAft>
              <a:buNone/>
            </a:pPr>
            <a:r>
              <a:rPr lang="en-US" sz="1800" b="1" i="0">
                <a:effectLst/>
                <a:latin typeface="Arial" panose="020B0604020202020204" pitchFamily="34" charset="0"/>
              </a:rPr>
              <a:t>11M visitors to Tijuana </a:t>
            </a:r>
            <a:r>
              <a:rPr lang="en-US" sz="1800" i="0">
                <a:effectLst/>
                <a:latin typeface="Arial" panose="020B0604020202020204" pitchFamily="34" charset="0"/>
              </a:rPr>
              <a:t>(75% foreign visitors, 25% domestic)</a:t>
            </a:r>
          </a:p>
          <a:p>
            <a:pPr marL="0" lvl="0" indent="0" algn="l" rtl="0">
              <a:spcBef>
                <a:spcPts val="0"/>
              </a:spcBef>
              <a:spcAft>
                <a:spcPts val="0"/>
              </a:spcAft>
              <a:buNone/>
            </a:pPr>
            <a:r>
              <a:rPr lang="en-US" sz="1800" b="1" i="0">
                <a:effectLst/>
                <a:latin typeface="Arial" panose="020B0604020202020204" pitchFamily="34" charset="0"/>
              </a:rPr>
              <a:t>$1.7B (pesos) visitor spending (14.07% lower than 2019 level)</a:t>
            </a:r>
          </a:p>
          <a:p>
            <a:pPr marL="0" lvl="0" indent="0" algn="l" rtl="0">
              <a:spcBef>
                <a:spcPts val="0"/>
              </a:spcBef>
              <a:spcAft>
                <a:spcPts val="0"/>
              </a:spcAft>
              <a:buNone/>
            </a:pPr>
            <a:r>
              <a:rPr lang="en-US" sz="1800" b="0" i="0">
                <a:effectLst/>
                <a:latin typeface="Roboto" panose="020F0502020204030204" pitchFamily="34" charset="0"/>
              </a:rPr>
              <a:t>In 2022, COTUCO organized 43 conventions and events with 20K+ in attendance ($526M pesos in visitor spending)</a:t>
            </a:r>
            <a:endParaRPr lang="en-US" sz="1800" b="1" i="0">
              <a:effectLst/>
              <a:latin typeface="Arial" panose="020B0604020202020204" pitchFamily="34" charset="0"/>
            </a:endParaRPr>
          </a:p>
          <a:p>
            <a:pPr marL="0" lvl="0" indent="0" algn="l" rtl="0">
              <a:spcBef>
                <a:spcPts val="0"/>
              </a:spcBef>
              <a:spcAft>
                <a:spcPts val="0"/>
              </a:spcAft>
              <a:buNone/>
            </a:pPr>
            <a:r>
              <a:rPr lang="en-US" sz="1800" b="1" i="0">
                <a:effectLst/>
                <a:latin typeface="Arial" panose="020B0604020202020204" pitchFamily="34" charset="0"/>
              </a:rPr>
              <a:t>TJ Airport reports over 78K operations </a:t>
            </a:r>
            <a:r>
              <a:rPr lang="en-US" sz="1800" b="1" i="0" err="1">
                <a:effectLst/>
                <a:latin typeface="Arial" panose="020B0604020202020204" pitchFamily="34" charset="0"/>
              </a:rPr>
              <a:t>movilizing</a:t>
            </a:r>
            <a:r>
              <a:rPr lang="en-US" sz="1800" b="1" i="0">
                <a:effectLst/>
                <a:latin typeface="Arial" panose="020B0604020202020204" pitchFamily="34" charset="0"/>
              </a:rPr>
              <a:t> 12.2M passengers</a:t>
            </a:r>
          </a:p>
          <a:p>
            <a:pPr marL="0" lvl="0" indent="0" algn="l" rtl="0">
              <a:spcBef>
                <a:spcPts val="0"/>
              </a:spcBef>
              <a:spcAft>
                <a:spcPts val="0"/>
              </a:spcAft>
              <a:buNone/>
            </a:pPr>
            <a:r>
              <a:rPr lang="en-US" sz="1800" i="0">
                <a:effectLst/>
                <a:latin typeface="Arial" panose="020B0604020202020204" pitchFamily="34" charset="0"/>
              </a:rPr>
              <a:t>78,198 operations </a:t>
            </a:r>
            <a:r>
              <a:rPr lang="en-US" sz="1800" i="0" err="1">
                <a:effectLst/>
                <a:latin typeface="Arial" panose="020B0604020202020204" pitchFamily="34" charset="0"/>
              </a:rPr>
              <a:t>movilizing</a:t>
            </a:r>
            <a:r>
              <a:rPr lang="en-US" sz="1800" i="0">
                <a:effectLst/>
                <a:latin typeface="Arial" panose="020B0604020202020204" pitchFamily="34" charset="0"/>
              </a:rPr>
              <a:t> 12,267,382 passengers</a:t>
            </a:r>
            <a:endParaRPr lang="en-US" sz="1800" b="1" i="0">
              <a:effectLst/>
              <a:latin typeface="Arial" panose="020B0604020202020204" pitchFamily="34" charset="0"/>
            </a:endParaRPr>
          </a:p>
          <a:p>
            <a:pPr marL="0" lvl="0" indent="0" algn="l" rtl="0">
              <a:spcBef>
                <a:spcPts val="0"/>
              </a:spcBef>
              <a:spcAft>
                <a:spcPts val="0"/>
              </a:spcAft>
              <a:buNone/>
            </a:pPr>
            <a:r>
              <a:rPr lang="en-US" sz="1800" b="1" i="0">
                <a:effectLst/>
                <a:latin typeface="Arial" panose="020B0604020202020204" pitchFamily="34" charset="0"/>
              </a:rPr>
              <a:t>69.77% Tijuana hotel occupancy</a:t>
            </a:r>
          </a:p>
          <a:p>
            <a:pPr marL="0" lvl="0" indent="0" algn="l" rtl="0">
              <a:spcBef>
                <a:spcPts val="0"/>
              </a:spcBef>
              <a:spcAft>
                <a:spcPts val="0"/>
              </a:spcAft>
              <a:buNone/>
            </a:pPr>
            <a:endParaRPr lang="en-US" sz="1800" b="1" i="0">
              <a:effectLst/>
              <a:latin typeface="Arial" panose="020B0604020202020204" pitchFamily="34" charset="0"/>
            </a:endParaRPr>
          </a:p>
          <a:p>
            <a:pPr marL="0" lvl="0" indent="0" algn="l" rtl="0">
              <a:spcBef>
                <a:spcPts val="0"/>
              </a:spcBef>
              <a:spcAft>
                <a:spcPts val="0"/>
              </a:spcAft>
              <a:buNone/>
            </a:pPr>
            <a:r>
              <a:rPr lang="en-US" sz="1800" b="1" i="0">
                <a:effectLst/>
                <a:latin typeface="Arial" panose="020B0604020202020204" pitchFamily="34" charset="0"/>
              </a:rPr>
              <a:t>PENDING:</a:t>
            </a:r>
          </a:p>
          <a:p>
            <a:pPr marL="0" lvl="0" indent="0" algn="l" rtl="0">
              <a:spcBef>
                <a:spcPts val="0"/>
              </a:spcBef>
              <a:spcAft>
                <a:spcPts val="0"/>
              </a:spcAft>
              <a:buNone/>
            </a:pPr>
            <a:r>
              <a:rPr lang="en-US" sz="1800" b="1" i="0">
                <a:effectLst/>
                <a:latin typeface="Arial" panose="020B0604020202020204" pitchFamily="34" charset="0"/>
              </a:rPr>
              <a:t>During the meeting COTUCO mentioned 90% but need confirmation as it differs from the report emailed to SDRCC. </a:t>
            </a:r>
          </a:p>
          <a:p>
            <a:pPr marL="0" lvl="0" indent="0" algn="l" rtl="0">
              <a:spcBef>
                <a:spcPts val="0"/>
              </a:spcBef>
              <a:spcAft>
                <a:spcPts val="0"/>
              </a:spcAft>
              <a:buNone/>
            </a:pPr>
            <a:r>
              <a:rPr lang="en-US" sz="1800" b="1" i="0">
                <a:effectLst/>
                <a:latin typeface="Arial" panose="020B0604020202020204" pitchFamily="34" charset="0"/>
              </a:rPr>
              <a:t>Medical tourism stats</a:t>
            </a:r>
          </a:p>
          <a:p>
            <a:pPr marL="0" lvl="0" indent="0" algn="l" rtl="0">
              <a:spcBef>
                <a:spcPts val="0"/>
              </a:spcBef>
              <a:spcAft>
                <a:spcPts val="0"/>
              </a:spcAft>
              <a:buNone/>
            </a:pPr>
            <a:endParaRPr lang="en-US" sz="1800" b="1" i="0">
              <a:effectLst/>
              <a:latin typeface="Arial" panose="020B0604020202020204" pitchFamily="34" charset="0"/>
            </a:endParaRPr>
          </a:p>
          <a:p>
            <a:pPr marL="0" lvl="0" indent="0" algn="l" rtl="0">
              <a:spcBef>
                <a:spcPts val="0"/>
              </a:spcBef>
              <a:spcAft>
                <a:spcPts val="0"/>
              </a:spcAft>
              <a:buNone/>
            </a:pPr>
            <a:r>
              <a:rPr lang="en-US" sz="1800" b="0" i="0" u="sng">
                <a:effectLst/>
                <a:latin typeface="Arial" panose="020B0604020202020204" pitchFamily="34" charset="0"/>
              </a:rPr>
              <a:t>From CBX:</a:t>
            </a:r>
          </a:p>
          <a:p>
            <a:pPr marL="0" lvl="0" indent="0" algn="l" rtl="0">
              <a:spcBef>
                <a:spcPts val="0"/>
              </a:spcBef>
              <a:spcAft>
                <a:spcPts val="0"/>
              </a:spcAft>
              <a:buNone/>
            </a:pPr>
            <a:r>
              <a:rPr lang="en-US" sz="1800" b="1" i="0">
                <a:effectLst/>
                <a:latin typeface="Arial" panose="020B0604020202020204" pitchFamily="34" charset="0"/>
              </a:rPr>
              <a:t>4.24 travelers utilized CBX in 2022</a:t>
            </a:r>
            <a:endParaRPr lang="en-US" sz="1800"/>
          </a:p>
          <a:p>
            <a:pPr marL="0" lvl="0" indent="0" algn="l" rtl="0">
              <a:spcBef>
                <a:spcPts val="0"/>
              </a:spcBef>
              <a:spcAft>
                <a:spcPts val="0"/>
              </a:spcAft>
              <a:buNone/>
            </a:pPr>
            <a:endParaRPr lang="en-US" sz="1800" b="1" i="0">
              <a:effectLst/>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1b073752e1b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4" name="Google Shape;194;g1b073752e1b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SOURCES:</a:t>
            </a:r>
          </a:p>
          <a:p>
            <a:pPr marL="0" lvl="0" indent="0" algn="l" rtl="0">
              <a:spcBef>
                <a:spcPts val="0"/>
              </a:spcBef>
              <a:spcAft>
                <a:spcPts val="0"/>
              </a:spcAft>
              <a:buNone/>
            </a:pPr>
            <a:r>
              <a:rPr lang="en-US" sz="1800" i="0" dirty="0">
                <a:effectLst/>
                <a:latin typeface="Arial" panose="020B0604020202020204" pitchFamily="34" charset="0"/>
              </a:rPr>
              <a:t>San Diego is a </a:t>
            </a:r>
            <a:r>
              <a:rPr lang="en-US" sz="1800" b="1" i="0" dirty="0">
                <a:effectLst/>
                <a:latin typeface="Arial" panose="020B0604020202020204" pitchFamily="34" charset="0"/>
              </a:rPr>
              <a:t>top 10</a:t>
            </a:r>
            <a:r>
              <a:rPr lang="en-US" sz="1800" i="0" dirty="0">
                <a:effectLst/>
                <a:latin typeface="Arial" panose="020B0604020202020204" pitchFamily="34" charset="0"/>
              </a:rPr>
              <a:t> services exporter among U.S. metros. - </a:t>
            </a:r>
            <a:r>
              <a:rPr lang="en-US" sz="1800" i="0" u="sng" dirty="0">
                <a:solidFill>
                  <a:srgbClr val="1155CC"/>
                </a:solidFill>
                <a:effectLst/>
                <a:latin typeface="Arial" panose="020B0604020202020204" pitchFamily="34" charset="0"/>
                <a:hlinkClick r:id="rId3"/>
              </a:rPr>
              <a:t>San Diego Go Global, 2021</a:t>
            </a:r>
            <a:endParaRPr lang="en-US" sz="1800" i="0" u="sng" dirty="0">
              <a:solidFill>
                <a:srgbClr val="1155CC"/>
              </a:solidFill>
              <a:effectLst/>
              <a:latin typeface="Arial" panose="020B0604020202020204" pitchFamily="34" charset="0"/>
            </a:endParaRPr>
          </a:p>
          <a:p>
            <a:pPr marL="0" lvl="0" indent="0" algn="l" rtl="0">
              <a:spcBef>
                <a:spcPts val="0"/>
              </a:spcBef>
              <a:spcAft>
                <a:spcPts val="0"/>
              </a:spcAft>
              <a:buNone/>
            </a:pPr>
            <a:r>
              <a:rPr lang="en-US" sz="1800" b="1" i="0" dirty="0">
                <a:effectLst/>
                <a:latin typeface="Arial" panose="020B0604020202020204" pitchFamily="34" charset="0"/>
              </a:rPr>
              <a:t>#1</a:t>
            </a:r>
            <a:r>
              <a:rPr lang="en-US" sz="1800" i="0" dirty="0">
                <a:effectLst/>
                <a:latin typeface="Arial" panose="020B0604020202020204" pitchFamily="34" charset="0"/>
              </a:rPr>
              <a:t> largest medical device cluster in the world (2018) - T</a:t>
            </a:r>
            <a:r>
              <a:rPr lang="en-US" sz="1800" i="0" u="sng" dirty="0">
                <a:solidFill>
                  <a:srgbClr val="1155CC"/>
                </a:solidFill>
                <a:effectLst/>
                <a:latin typeface="Arial" panose="020B0604020202020204" pitchFamily="34" charset="0"/>
                <a:hlinkClick r:id="rId4"/>
              </a:rPr>
              <a:t>RADE AND COMPETITIVENESS: IN NORTH AMERICA: A FOCUS ON THE CALI-BAJA REGION</a:t>
            </a:r>
            <a:endParaRPr lang="en-US" sz="1800" i="0" u="sng" dirty="0">
              <a:solidFill>
                <a:srgbClr val="1155CC"/>
              </a:solidFill>
              <a:effectLst/>
              <a:latin typeface="Arial" panose="020B0604020202020204" pitchFamily="34" charset="0"/>
            </a:endParaRPr>
          </a:p>
          <a:p>
            <a:pPr marL="0" lvl="0" indent="0" algn="l" rtl="0">
              <a:spcBef>
                <a:spcPts val="0"/>
              </a:spcBef>
              <a:spcAft>
                <a:spcPts val="0"/>
              </a:spcAft>
              <a:buNone/>
            </a:pPr>
            <a:r>
              <a:rPr lang="en-US" sz="1800" b="1" i="0" dirty="0">
                <a:effectLst/>
                <a:latin typeface="Arial" panose="020B0604020202020204" pitchFamily="34" charset="0"/>
              </a:rPr>
              <a:t>#4</a:t>
            </a:r>
            <a:r>
              <a:rPr lang="en-US" sz="1800" i="0" dirty="0">
                <a:effectLst/>
                <a:latin typeface="Arial" panose="020B0604020202020204" pitchFamily="34" charset="0"/>
              </a:rPr>
              <a:t> Busiest Land Border Crossing in the World*</a:t>
            </a:r>
          </a:p>
          <a:p>
            <a:pPr marL="0" lvl="0" indent="0" algn="l" rtl="0">
              <a:spcBef>
                <a:spcPts val="0"/>
              </a:spcBef>
              <a:spcAft>
                <a:spcPts val="0"/>
              </a:spcAft>
              <a:buNone/>
            </a:pPr>
            <a:r>
              <a:rPr lang="en-US" sz="1800" b="1" i="0" dirty="0">
                <a:effectLst/>
                <a:latin typeface="Arial" panose="020B0604020202020204" pitchFamily="34" charset="0"/>
              </a:rPr>
              <a:t>#1</a:t>
            </a:r>
            <a:r>
              <a:rPr lang="en-US" sz="1800" i="0" dirty="0">
                <a:effectLst/>
                <a:latin typeface="Arial" panose="020B0604020202020204" pitchFamily="34" charset="0"/>
              </a:rPr>
              <a:t> Busiest Land Border Crossing in the Western Hemisphere*</a:t>
            </a:r>
          </a:p>
          <a:p>
            <a:pPr marL="0" lvl="0" indent="0" algn="l" rtl="0">
              <a:spcBef>
                <a:spcPts val="0"/>
              </a:spcBef>
              <a:spcAft>
                <a:spcPts val="0"/>
              </a:spcAft>
              <a:buNone/>
            </a:pPr>
            <a:endParaRPr lang="en-US" sz="1800" i="0">
              <a:effectLst/>
              <a:latin typeface="Arial" panose="020B0604020202020204" pitchFamily="34" charset="0"/>
            </a:endParaRPr>
          </a:p>
          <a:p>
            <a:pPr marL="0" lvl="0" indent="0" algn="l" rtl="0">
              <a:spcBef>
                <a:spcPts val="0"/>
              </a:spcBef>
              <a:spcAft>
                <a:spcPts val="0"/>
              </a:spcAft>
              <a:buNone/>
            </a:pPr>
            <a:r>
              <a:rPr lang="en-US" sz="1800" i="0" dirty="0">
                <a:effectLst/>
                <a:latin typeface="Arial" panose="020B0604020202020204" pitchFamily="34" charset="0"/>
              </a:rPr>
              <a:t>* Working to update these – findings so far include that the Malaysa-Singapore border processes up to 400,000 travelers daily during holidays, with 1 million crossing at the land checkpoints over the Good Friday weekend in 2019 alone (waiting on the stat for this year). San Ysidro processes up to 70,000 passenger vehicles and 20,000 pedestrians every day.</a:t>
            </a: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0" y="0"/>
            <a:ext cx="9144000" cy="2156700"/>
          </a:xfrm>
          <a:prstGeom prst="rect">
            <a:avLst/>
          </a:prstGeom>
          <a:solidFill>
            <a:srgbClr val="0A3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29B4AD"/>
              </a:solidFill>
            </a:endParaRPr>
          </a:p>
        </p:txBody>
      </p:sp>
      <p:sp>
        <p:nvSpPr>
          <p:cNvPr id="55" name="Google Shape;55;p13"/>
          <p:cNvSpPr txBox="1"/>
          <p:nvPr/>
        </p:nvSpPr>
        <p:spPr>
          <a:xfrm>
            <a:off x="1002600" y="616650"/>
            <a:ext cx="7138800" cy="923400"/>
          </a:xfrm>
          <a:prstGeom prst="rect">
            <a:avLst/>
          </a:prstGeom>
          <a:noFill/>
          <a:ln w="19050" cap="flat" cmpd="sng">
            <a:solidFill>
              <a:srgbClr val="D4285E"/>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4800">
                <a:solidFill>
                  <a:srgbClr val="FFFFFF"/>
                </a:solidFill>
                <a:latin typeface="Exo ExtraBold"/>
                <a:ea typeface="Exo ExtraBold"/>
                <a:cs typeface="Exo ExtraBold"/>
                <a:sym typeface="Exo ExtraBold"/>
              </a:rPr>
              <a:t>BINATIONAL DATA</a:t>
            </a:r>
            <a:endParaRPr sz="4800">
              <a:solidFill>
                <a:srgbClr val="FFFFFF"/>
              </a:solidFill>
              <a:latin typeface="Exo ExtraBold"/>
              <a:ea typeface="Exo ExtraBold"/>
              <a:cs typeface="Exo ExtraBold"/>
              <a:sym typeface="Exo ExtraBold"/>
            </a:endParaRPr>
          </a:p>
        </p:txBody>
      </p:sp>
      <p:sp>
        <p:nvSpPr>
          <p:cNvPr id="56" name="Google Shape;56;p13"/>
          <p:cNvSpPr txBox="1"/>
          <p:nvPr/>
        </p:nvSpPr>
        <p:spPr>
          <a:xfrm>
            <a:off x="1016825" y="2740750"/>
            <a:ext cx="35211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4800" i="1">
                <a:solidFill>
                  <a:srgbClr val="29B4AD"/>
                </a:solidFill>
                <a:latin typeface="Exo ExtraBold"/>
                <a:ea typeface="Exo ExtraBold"/>
                <a:cs typeface="Exo ExtraBold"/>
                <a:sym typeface="Exo ExtraBold"/>
              </a:rPr>
              <a:t>SAN DIEGO</a:t>
            </a:r>
            <a:endParaRPr sz="4800" i="1">
              <a:solidFill>
                <a:srgbClr val="29B4AD"/>
              </a:solidFill>
              <a:latin typeface="Exo ExtraBold"/>
              <a:ea typeface="Exo ExtraBold"/>
              <a:cs typeface="Exo ExtraBold"/>
              <a:sym typeface="Exo ExtraBold"/>
            </a:endParaRPr>
          </a:p>
        </p:txBody>
      </p:sp>
      <p:sp>
        <p:nvSpPr>
          <p:cNvPr id="57" name="Google Shape;57;p13"/>
          <p:cNvSpPr txBox="1"/>
          <p:nvPr/>
        </p:nvSpPr>
        <p:spPr>
          <a:xfrm>
            <a:off x="5094450" y="2740750"/>
            <a:ext cx="28890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4800" i="1">
                <a:solidFill>
                  <a:srgbClr val="005CB9"/>
                </a:solidFill>
                <a:latin typeface="Exo ExtraBold"/>
                <a:ea typeface="Exo ExtraBold"/>
                <a:cs typeface="Exo ExtraBold"/>
                <a:sym typeface="Exo ExtraBold"/>
              </a:rPr>
              <a:t>TIJUANA</a:t>
            </a:r>
            <a:endParaRPr sz="4800" i="1">
              <a:solidFill>
                <a:srgbClr val="005CB9"/>
              </a:solidFill>
              <a:latin typeface="Exo ExtraBold"/>
              <a:ea typeface="Exo ExtraBold"/>
              <a:cs typeface="Exo ExtraBold"/>
              <a:sym typeface="Exo ExtraBold"/>
            </a:endParaRPr>
          </a:p>
        </p:txBody>
      </p:sp>
      <p:cxnSp>
        <p:nvCxnSpPr>
          <p:cNvPr id="58" name="Google Shape;58;p13"/>
          <p:cNvCxnSpPr/>
          <p:nvPr/>
        </p:nvCxnSpPr>
        <p:spPr>
          <a:xfrm>
            <a:off x="4772125" y="2519650"/>
            <a:ext cx="0" cy="1365600"/>
          </a:xfrm>
          <a:prstGeom prst="straightConnector1">
            <a:avLst/>
          </a:prstGeom>
          <a:noFill/>
          <a:ln w="19050" cap="flat" cmpd="sng">
            <a:solidFill>
              <a:srgbClr val="F68D2D"/>
            </a:solidFill>
            <a:prstDash val="solid"/>
            <a:round/>
            <a:headEnd type="none" w="med" len="med"/>
            <a:tailEnd type="none" w="med" len="med"/>
          </a:ln>
        </p:spPr>
      </p:cxnSp>
      <p:sp>
        <p:nvSpPr>
          <p:cNvPr id="59" name="Google Shape;59;p13"/>
          <p:cNvSpPr/>
          <p:nvPr/>
        </p:nvSpPr>
        <p:spPr>
          <a:xfrm>
            <a:off x="0" y="4375075"/>
            <a:ext cx="9144000" cy="768300"/>
          </a:xfrm>
          <a:prstGeom prst="rect">
            <a:avLst/>
          </a:prstGeom>
          <a:solidFill>
            <a:srgbClr val="0A3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29B4AD"/>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p:nvPr/>
        </p:nvSpPr>
        <p:spPr>
          <a:xfrm>
            <a:off x="5453800" y="1350625"/>
            <a:ext cx="2718900" cy="310500"/>
          </a:xfrm>
          <a:prstGeom prst="roundRect">
            <a:avLst>
              <a:gd name="adj" fmla="val 50000"/>
            </a:avLst>
          </a:prstGeom>
          <a:solidFill>
            <a:srgbClr val="F68D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23A5D"/>
              </a:solidFill>
            </a:endParaRPr>
          </a:p>
        </p:txBody>
      </p:sp>
      <p:sp>
        <p:nvSpPr>
          <p:cNvPr id="65" name="Google Shape;65;p14"/>
          <p:cNvSpPr/>
          <p:nvPr/>
        </p:nvSpPr>
        <p:spPr>
          <a:xfrm>
            <a:off x="1040175" y="1348650"/>
            <a:ext cx="2718900" cy="310500"/>
          </a:xfrm>
          <a:prstGeom prst="roundRect">
            <a:avLst>
              <a:gd name="adj" fmla="val 50000"/>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66" name="Google Shape;66;p14"/>
          <p:cNvSpPr/>
          <p:nvPr/>
        </p:nvSpPr>
        <p:spPr>
          <a:xfrm>
            <a:off x="236725" y="252825"/>
            <a:ext cx="3888000" cy="702900"/>
          </a:xfrm>
          <a:prstGeom prst="rect">
            <a:avLst/>
          </a:prstGeom>
          <a:solidFill>
            <a:srgbClr val="0A3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29B4AD"/>
              </a:solidFill>
            </a:endParaRPr>
          </a:p>
        </p:txBody>
      </p:sp>
      <p:sp>
        <p:nvSpPr>
          <p:cNvPr id="67" name="Google Shape;67;p14"/>
          <p:cNvSpPr/>
          <p:nvPr/>
        </p:nvSpPr>
        <p:spPr>
          <a:xfrm>
            <a:off x="236725" y="174975"/>
            <a:ext cx="2776200" cy="93300"/>
          </a:xfrm>
          <a:prstGeom prst="rect">
            <a:avLst/>
          </a:prstGeom>
          <a:solidFill>
            <a:srgbClr val="005C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4"/>
          <p:cNvSpPr txBox="1"/>
          <p:nvPr/>
        </p:nvSpPr>
        <p:spPr>
          <a:xfrm>
            <a:off x="372525" y="268275"/>
            <a:ext cx="3386400" cy="661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3100" b="1">
                <a:solidFill>
                  <a:srgbClr val="FFFFFF"/>
                </a:solidFill>
                <a:latin typeface="Exo"/>
                <a:ea typeface="Exo"/>
                <a:cs typeface="Exo"/>
                <a:sym typeface="Exo"/>
              </a:rPr>
              <a:t>DEMOGRAPHICS</a:t>
            </a:r>
            <a:endParaRPr sz="3100" b="1">
              <a:solidFill>
                <a:srgbClr val="FFFFFF"/>
              </a:solidFill>
              <a:latin typeface="Exo"/>
              <a:ea typeface="Exo"/>
              <a:cs typeface="Exo"/>
              <a:sym typeface="Exo"/>
            </a:endParaRPr>
          </a:p>
        </p:txBody>
      </p:sp>
      <p:sp>
        <p:nvSpPr>
          <p:cNvPr id="69" name="Google Shape;69;p14"/>
          <p:cNvSpPr txBox="1"/>
          <p:nvPr/>
        </p:nvSpPr>
        <p:spPr>
          <a:xfrm>
            <a:off x="773725" y="1966038"/>
            <a:ext cx="1662600" cy="923400"/>
          </a:xfrm>
          <a:prstGeom prst="rect">
            <a:avLst/>
          </a:prstGeom>
          <a:noFill/>
          <a:ln w="19050" cap="flat" cmpd="sng">
            <a:solidFill>
              <a:srgbClr val="0A3E4D"/>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A3E4D"/>
                </a:solidFill>
                <a:latin typeface="Arimo"/>
                <a:ea typeface="Arimo"/>
                <a:cs typeface="Arimo"/>
                <a:sym typeface="Arimo"/>
              </a:rPr>
              <a:t>SAN DIEGO</a:t>
            </a:r>
            <a:endParaRPr sz="1600" b="1">
              <a:solidFill>
                <a:srgbClr val="0A3E4D"/>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A3E4D"/>
                </a:solidFill>
                <a:latin typeface="Exo SemiBold"/>
                <a:ea typeface="Exo SemiBold"/>
                <a:cs typeface="Exo SemiBold"/>
                <a:sym typeface="Exo SemiBold"/>
              </a:rPr>
              <a:t>3.3 Million</a:t>
            </a:r>
            <a:endParaRPr sz="1600">
              <a:solidFill>
                <a:srgbClr val="0A3E4D"/>
              </a:solidFill>
              <a:latin typeface="Exo SemiBold"/>
              <a:ea typeface="Exo SemiBold"/>
              <a:cs typeface="Exo SemiBold"/>
              <a:sym typeface="Exo SemiBold"/>
            </a:endParaRPr>
          </a:p>
        </p:txBody>
      </p:sp>
      <p:sp>
        <p:nvSpPr>
          <p:cNvPr id="70" name="Google Shape;70;p14"/>
          <p:cNvSpPr txBox="1"/>
          <p:nvPr/>
        </p:nvSpPr>
        <p:spPr>
          <a:xfrm>
            <a:off x="2602575" y="1966025"/>
            <a:ext cx="1233000" cy="923400"/>
          </a:xfrm>
          <a:prstGeom prst="rect">
            <a:avLst/>
          </a:prstGeom>
          <a:noFill/>
          <a:ln w="19050" cap="flat" cmpd="sng">
            <a:solidFill>
              <a:srgbClr val="005CB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05CB9"/>
                </a:solidFill>
                <a:latin typeface="Arimo"/>
                <a:ea typeface="Arimo"/>
                <a:cs typeface="Arimo"/>
                <a:sym typeface="Arimo"/>
              </a:rPr>
              <a:t>TIJUANA</a:t>
            </a:r>
            <a:endParaRPr sz="1600" b="1">
              <a:solidFill>
                <a:srgbClr val="005CB9"/>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05CB9"/>
                </a:solidFill>
                <a:highlight>
                  <a:srgbClr val="FFFFFF"/>
                </a:highlight>
                <a:latin typeface="Exo SemiBold"/>
                <a:ea typeface="Exo SemiBold"/>
                <a:cs typeface="Exo SemiBold"/>
                <a:sym typeface="Exo SemiBold"/>
              </a:rPr>
              <a:t>1.9 Million</a:t>
            </a:r>
            <a:r>
              <a:rPr lang="es" sz="1600">
                <a:solidFill>
                  <a:srgbClr val="202124"/>
                </a:solidFill>
                <a:highlight>
                  <a:srgbClr val="FFFFFF"/>
                </a:highlight>
                <a:latin typeface="Arimo"/>
                <a:ea typeface="Arimo"/>
                <a:cs typeface="Arimo"/>
                <a:sym typeface="Arimo"/>
              </a:rPr>
              <a:t> </a:t>
            </a:r>
            <a:endParaRPr sz="1800">
              <a:latin typeface="Arimo"/>
              <a:ea typeface="Arimo"/>
              <a:cs typeface="Arimo"/>
              <a:sym typeface="Arimo"/>
            </a:endParaRPr>
          </a:p>
        </p:txBody>
      </p:sp>
      <p:sp>
        <p:nvSpPr>
          <p:cNvPr id="71" name="Google Shape;71;p14"/>
          <p:cNvSpPr txBox="1"/>
          <p:nvPr/>
        </p:nvSpPr>
        <p:spPr>
          <a:xfrm>
            <a:off x="1282575" y="1243675"/>
            <a:ext cx="22341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200" b="1">
                <a:solidFill>
                  <a:srgbClr val="FFFFFF"/>
                </a:solidFill>
                <a:latin typeface="Arimo"/>
                <a:ea typeface="Arimo"/>
                <a:cs typeface="Arimo"/>
                <a:sym typeface="Arimo"/>
              </a:rPr>
              <a:t>POPULATION</a:t>
            </a:r>
            <a:endParaRPr sz="2200" b="1">
              <a:solidFill>
                <a:srgbClr val="FFFFFF"/>
              </a:solidFill>
              <a:latin typeface="Arimo"/>
              <a:ea typeface="Arimo"/>
              <a:cs typeface="Arimo"/>
              <a:sym typeface="Arimo"/>
            </a:endParaRPr>
          </a:p>
        </p:txBody>
      </p:sp>
      <p:sp>
        <p:nvSpPr>
          <p:cNvPr id="72" name="Google Shape;72;p14"/>
          <p:cNvSpPr txBox="1"/>
          <p:nvPr/>
        </p:nvSpPr>
        <p:spPr>
          <a:xfrm>
            <a:off x="893625" y="3196325"/>
            <a:ext cx="28653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434343"/>
                </a:solidFill>
                <a:latin typeface="Arimo"/>
                <a:ea typeface="Arimo"/>
                <a:cs typeface="Arimo"/>
                <a:sym typeface="Arimo"/>
              </a:rPr>
              <a:t>BINATIONAL REGION*</a:t>
            </a:r>
            <a:endParaRPr sz="1600" b="1">
              <a:solidFill>
                <a:srgbClr val="434343"/>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05CB9"/>
                </a:solidFill>
                <a:latin typeface="Exo SemiBold"/>
                <a:ea typeface="Exo SemiBold"/>
                <a:cs typeface="Exo SemiBold"/>
                <a:sym typeface="Exo SemiBold"/>
              </a:rPr>
              <a:t>7.3 Million</a:t>
            </a:r>
            <a:endParaRPr sz="1600">
              <a:solidFill>
                <a:srgbClr val="005CB9"/>
              </a:solidFill>
              <a:latin typeface="Exo SemiBold"/>
              <a:ea typeface="Exo SemiBold"/>
              <a:cs typeface="Exo SemiBold"/>
              <a:sym typeface="Exo SemiBold"/>
            </a:endParaRPr>
          </a:p>
        </p:txBody>
      </p:sp>
      <p:sp>
        <p:nvSpPr>
          <p:cNvPr id="73" name="Google Shape;73;p14"/>
          <p:cNvSpPr txBox="1"/>
          <p:nvPr/>
        </p:nvSpPr>
        <p:spPr>
          <a:xfrm>
            <a:off x="5100475" y="1934175"/>
            <a:ext cx="1662600" cy="923400"/>
          </a:xfrm>
          <a:prstGeom prst="rect">
            <a:avLst/>
          </a:prstGeom>
          <a:noFill/>
          <a:ln w="19050" cap="flat" cmpd="sng">
            <a:solidFill>
              <a:srgbClr val="0A3E4D"/>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A3E4D"/>
                </a:solidFill>
                <a:latin typeface="Arimo"/>
                <a:ea typeface="Arimo"/>
                <a:cs typeface="Arimo"/>
                <a:sym typeface="Arimo"/>
              </a:rPr>
              <a:t>SAN DIEGO</a:t>
            </a:r>
            <a:r>
              <a:rPr lang="es" sz="1600" b="1">
                <a:latin typeface="Arimo"/>
                <a:ea typeface="Arimo"/>
                <a:cs typeface="Arimo"/>
                <a:sym typeface="Arimo"/>
              </a:rPr>
              <a:t> </a:t>
            </a:r>
            <a:endParaRPr sz="1600" b="1">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A3E4D"/>
                </a:solidFill>
                <a:latin typeface="Exo SemiBold"/>
                <a:ea typeface="Exo SemiBold"/>
                <a:cs typeface="Exo SemiBold"/>
                <a:sym typeface="Exo SemiBold"/>
              </a:rPr>
              <a:t>$225 B</a:t>
            </a:r>
            <a:endParaRPr sz="1600">
              <a:solidFill>
                <a:srgbClr val="0A3E4D"/>
              </a:solidFill>
              <a:latin typeface="Exo SemiBold"/>
              <a:ea typeface="Exo SemiBold"/>
              <a:cs typeface="Exo SemiBold"/>
              <a:sym typeface="Exo SemiBold"/>
            </a:endParaRPr>
          </a:p>
        </p:txBody>
      </p:sp>
      <p:sp>
        <p:nvSpPr>
          <p:cNvPr id="74" name="Google Shape;74;p14"/>
          <p:cNvSpPr txBox="1"/>
          <p:nvPr/>
        </p:nvSpPr>
        <p:spPr>
          <a:xfrm>
            <a:off x="5696200" y="1243675"/>
            <a:ext cx="22341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200" b="1">
                <a:solidFill>
                  <a:srgbClr val="FFFFFF"/>
                </a:solidFill>
                <a:latin typeface="Arimo"/>
                <a:ea typeface="Arimo"/>
                <a:cs typeface="Arimo"/>
                <a:sym typeface="Arimo"/>
              </a:rPr>
              <a:t>GDP</a:t>
            </a:r>
            <a:endParaRPr sz="2200" b="1">
              <a:solidFill>
                <a:srgbClr val="FFFFFF"/>
              </a:solidFill>
              <a:latin typeface="Arimo"/>
              <a:ea typeface="Arimo"/>
              <a:cs typeface="Arimo"/>
              <a:sym typeface="Arimo"/>
            </a:endParaRPr>
          </a:p>
        </p:txBody>
      </p:sp>
      <p:sp>
        <p:nvSpPr>
          <p:cNvPr id="75" name="Google Shape;75;p14"/>
          <p:cNvSpPr txBox="1"/>
          <p:nvPr/>
        </p:nvSpPr>
        <p:spPr>
          <a:xfrm>
            <a:off x="6884150" y="1934163"/>
            <a:ext cx="1662600" cy="923400"/>
          </a:xfrm>
          <a:prstGeom prst="rect">
            <a:avLst/>
          </a:prstGeom>
          <a:noFill/>
          <a:ln w="19050" cap="flat" cmpd="sng">
            <a:solidFill>
              <a:srgbClr val="005CB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05CB9"/>
                </a:solidFill>
                <a:latin typeface="Arimo"/>
                <a:ea typeface="Arimo"/>
                <a:cs typeface="Arimo"/>
                <a:sym typeface="Arimo"/>
              </a:rPr>
              <a:t>TIJUANA</a:t>
            </a:r>
            <a:endParaRPr sz="1600" b="1">
              <a:solidFill>
                <a:srgbClr val="005CB9"/>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05CB9"/>
                </a:solidFill>
                <a:highlight>
                  <a:srgbClr val="FFFFFF"/>
                </a:highlight>
                <a:latin typeface="Exo SemiBold"/>
                <a:ea typeface="Exo SemiBold"/>
                <a:cs typeface="Exo SemiBold"/>
                <a:sym typeface="Exo SemiBold"/>
              </a:rPr>
              <a:t>$21 B</a:t>
            </a:r>
            <a:endParaRPr sz="1800">
              <a:solidFill>
                <a:srgbClr val="005CB9"/>
              </a:solidFill>
              <a:latin typeface="Exo SemiBold"/>
              <a:ea typeface="Exo SemiBold"/>
              <a:cs typeface="Exo SemiBold"/>
              <a:sym typeface="Exo SemiBold"/>
            </a:endParaRPr>
          </a:p>
        </p:txBody>
      </p:sp>
      <p:sp>
        <p:nvSpPr>
          <p:cNvPr id="76" name="Google Shape;76;p14"/>
          <p:cNvSpPr txBox="1"/>
          <p:nvPr/>
        </p:nvSpPr>
        <p:spPr>
          <a:xfrm>
            <a:off x="4982775" y="3194275"/>
            <a:ext cx="33453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434343"/>
                </a:solidFill>
                <a:latin typeface="Arimo"/>
                <a:ea typeface="Arimo"/>
                <a:cs typeface="Arimo"/>
                <a:sym typeface="Arimo"/>
              </a:rPr>
              <a:t>BINATIONAL REGION*</a:t>
            </a:r>
            <a:endParaRPr sz="1600" b="1">
              <a:solidFill>
                <a:srgbClr val="434343"/>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05CB9"/>
                </a:solidFill>
                <a:latin typeface="Exo SemiBold"/>
                <a:ea typeface="Exo SemiBold"/>
                <a:cs typeface="Exo SemiBold"/>
                <a:sym typeface="Exo SemiBold"/>
              </a:rPr>
              <a:t>$255 B</a:t>
            </a:r>
            <a:endParaRPr sz="1600">
              <a:solidFill>
                <a:srgbClr val="005CB9"/>
              </a:solidFill>
              <a:latin typeface="Exo SemiBold"/>
              <a:ea typeface="Exo SemiBold"/>
              <a:cs typeface="Exo SemiBold"/>
              <a:sym typeface="Exo SemiBold"/>
            </a:endParaRPr>
          </a:p>
        </p:txBody>
      </p:sp>
      <p:sp>
        <p:nvSpPr>
          <p:cNvPr id="77" name="Google Shape;77;p14"/>
          <p:cNvSpPr txBox="1"/>
          <p:nvPr/>
        </p:nvSpPr>
        <p:spPr>
          <a:xfrm>
            <a:off x="2436325" y="4494850"/>
            <a:ext cx="39840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s" i="1">
                <a:solidFill>
                  <a:srgbClr val="434343"/>
                </a:solidFill>
                <a:latin typeface="Arimo"/>
                <a:ea typeface="Arimo"/>
                <a:cs typeface="Arimo"/>
                <a:sym typeface="Arimo"/>
              </a:rPr>
              <a:t>*San Diego, Imperial Valley, Baja California</a:t>
            </a:r>
            <a:endParaRPr i="1">
              <a:solidFill>
                <a:srgbClr val="434343"/>
              </a:solidFill>
              <a:latin typeface="Arimo"/>
              <a:ea typeface="Arimo"/>
              <a:cs typeface="Arimo"/>
              <a:sym typeface="Arimo"/>
            </a:endParaRPr>
          </a:p>
        </p:txBody>
      </p:sp>
      <p:cxnSp>
        <p:nvCxnSpPr>
          <p:cNvPr id="78" name="Google Shape;78;p14"/>
          <p:cNvCxnSpPr/>
          <p:nvPr/>
        </p:nvCxnSpPr>
        <p:spPr>
          <a:xfrm>
            <a:off x="4572000" y="1348650"/>
            <a:ext cx="0" cy="2977200"/>
          </a:xfrm>
          <a:prstGeom prst="straightConnector1">
            <a:avLst/>
          </a:prstGeom>
          <a:noFill/>
          <a:ln w="9525" cap="flat" cmpd="sng">
            <a:solidFill>
              <a:srgbClr val="434343"/>
            </a:solidFill>
            <a:prstDash val="solid"/>
            <a:round/>
            <a:headEnd type="none" w="med" len="med"/>
            <a:tailEnd type="none" w="med" len="med"/>
          </a:ln>
        </p:spPr>
      </p:cxnSp>
      <p:sp>
        <p:nvSpPr>
          <p:cNvPr id="79" name="Google Shape;79;p14"/>
          <p:cNvSpPr/>
          <p:nvPr/>
        </p:nvSpPr>
        <p:spPr>
          <a:xfrm>
            <a:off x="4585775" y="4945200"/>
            <a:ext cx="4572000" cy="210600"/>
          </a:xfrm>
          <a:prstGeom prst="rect">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14"/>
          <p:cNvSpPr/>
          <p:nvPr/>
        </p:nvSpPr>
        <p:spPr>
          <a:xfrm>
            <a:off x="0" y="4945200"/>
            <a:ext cx="4572000" cy="210600"/>
          </a:xfrm>
          <a:prstGeom prst="rect">
            <a:avLst/>
          </a:prstGeom>
          <a:solidFill>
            <a:srgbClr val="023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5"/>
          <p:cNvSpPr/>
          <p:nvPr/>
        </p:nvSpPr>
        <p:spPr>
          <a:xfrm>
            <a:off x="5511650" y="1034650"/>
            <a:ext cx="2718900" cy="523200"/>
          </a:xfrm>
          <a:prstGeom prst="roundRect">
            <a:avLst>
              <a:gd name="adj" fmla="val 50000"/>
            </a:avLst>
          </a:prstGeom>
          <a:solidFill>
            <a:srgbClr val="F68D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86" name="Google Shape;86;p15"/>
          <p:cNvSpPr/>
          <p:nvPr/>
        </p:nvSpPr>
        <p:spPr>
          <a:xfrm>
            <a:off x="929925" y="1034650"/>
            <a:ext cx="2718900" cy="523200"/>
          </a:xfrm>
          <a:prstGeom prst="roundRect">
            <a:avLst>
              <a:gd name="adj" fmla="val 50000"/>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87" name="Google Shape;87;p15"/>
          <p:cNvSpPr txBox="1"/>
          <p:nvPr/>
        </p:nvSpPr>
        <p:spPr>
          <a:xfrm>
            <a:off x="1018350" y="117650"/>
            <a:ext cx="7107300" cy="6618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100" b="1">
                <a:solidFill>
                  <a:srgbClr val="0A3E4D"/>
                </a:solidFill>
                <a:latin typeface="Exo"/>
                <a:ea typeface="Exo"/>
                <a:cs typeface="Exo"/>
                <a:sym typeface="Exo"/>
              </a:rPr>
              <a:t>ECONOMY</a:t>
            </a:r>
            <a:endParaRPr sz="3100" b="1">
              <a:solidFill>
                <a:srgbClr val="0A3E4D"/>
              </a:solidFill>
              <a:latin typeface="Exo"/>
              <a:ea typeface="Exo"/>
              <a:cs typeface="Exo"/>
              <a:sym typeface="Exo"/>
            </a:endParaRPr>
          </a:p>
        </p:txBody>
      </p:sp>
      <p:sp>
        <p:nvSpPr>
          <p:cNvPr id="88" name="Google Shape;88;p15"/>
          <p:cNvSpPr txBox="1"/>
          <p:nvPr/>
        </p:nvSpPr>
        <p:spPr>
          <a:xfrm>
            <a:off x="1172325" y="1034650"/>
            <a:ext cx="22341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200" b="1">
                <a:solidFill>
                  <a:srgbClr val="FFFFFF"/>
                </a:solidFill>
                <a:latin typeface="Arimo"/>
                <a:ea typeface="Arimo"/>
                <a:cs typeface="Arimo"/>
                <a:sym typeface="Arimo"/>
              </a:rPr>
              <a:t>Top Industries</a:t>
            </a:r>
            <a:endParaRPr sz="2200" b="1">
              <a:solidFill>
                <a:srgbClr val="FFFFFF"/>
              </a:solidFill>
              <a:latin typeface="Arimo"/>
              <a:ea typeface="Arimo"/>
              <a:cs typeface="Arimo"/>
              <a:sym typeface="Arimo"/>
            </a:endParaRPr>
          </a:p>
        </p:txBody>
      </p:sp>
      <p:sp>
        <p:nvSpPr>
          <p:cNvPr id="89" name="Google Shape;89;p15"/>
          <p:cNvSpPr txBox="1"/>
          <p:nvPr/>
        </p:nvSpPr>
        <p:spPr>
          <a:xfrm>
            <a:off x="332925" y="1676500"/>
            <a:ext cx="3912900" cy="1416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D4285E"/>
                </a:solidFill>
                <a:latin typeface="Exo"/>
                <a:ea typeface="Exo"/>
                <a:cs typeface="Exo"/>
                <a:sym typeface="Exo"/>
              </a:rPr>
              <a:t>SAN DIEGO</a:t>
            </a:r>
            <a:endParaRPr sz="1600" b="1">
              <a:solidFill>
                <a:srgbClr val="D4285E"/>
              </a:solidFill>
              <a:latin typeface="Exo"/>
              <a:ea typeface="Exo"/>
              <a:cs typeface="Exo"/>
              <a:sym typeface="Exo"/>
            </a:endParaRPr>
          </a:p>
          <a:p>
            <a:pPr marL="0" lvl="0" indent="0" algn="l" rtl="0">
              <a:spcBef>
                <a:spcPts val="0"/>
              </a:spcBef>
              <a:spcAft>
                <a:spcPts val="0"/>
              </a:spcAft>
              <a:buNone/>
            </a:pPr>
            <a:endParaRPr sz="1600">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Biotech and Biopharma</a:t>
            </a:r>
            <a:endParaRPr sz="1600">
              <a:solidFill>
                <a:srgbClr val="434343"/>
              </a:solidFill>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Renewable Energy, Cleantech</a:t>
            </a:r>
            <a:endParaRPr sz="1600">
              <a:solidFill>
                <a:srgbClr val="434343"/>
              </a:solidFill>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Defense/Aerospace</a:t>
            </a:r>
            <a:endParaRPr sz="1600">
              <a:solidFill>
                <a:srgbClr val="434343"/>
              </a:solidFill>
              <a:latin typeface="Arimo"/>
              <a:ea typeface="Arimo"/>
              <a:cs typeface="Arimo"/>
              <a:sym typeface="Arimo"/>
            </a:endParaRPr>
          </a:p>
        </p:txBody>
      </p:sp>
      <p:sp>
        <p:nvSpPr>
          <p:cNvPr id="90" name="Google Shape;90;p15"/>
          <p:cNvSpPr txBox="1"/>
          <p:nvPr/>
        </p:nvSpPr>
        <p:spPr>
          <a:xfrm>
            <a:off x="332925" y="3211150"/>
            <a:ext cx="3912900" cy="1416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05CB9"/>
                </a:solidFill>
                <a:latin typeface="Exo"/>
                <a:ea typeface="Exo"/>
                <a:cs typeface="Exo"/>
                <a:sym typeface="Exo"/>
              </a:rPr>
              <a:t>TIJUANA</a:t>
            </a:r>
            <a:endParaRPr sz="1600" b="1">
              <a:solidFill>
                <a:srgbClr val="005CB9"/>
              </a:solidFill>
              <a:latin typeface="Exo"/>
              <a:ea typeface="Exo"/>
              <a:cs typeface="Exo"/>
              <a:sym typeface="Exo"/>
            </a:endParaRPr>
          </a:p>
          <a:p>
            <a:pPr marL="0" lvl="0" indent="0" algn="l" rtl="0">
              <a:spcBef>
                <a:spcPts val="0"/>
              </a:spcBef>
              <a:spcAft>
                <a:spcPts val="0"/>
              </a:spcAft>
              <a:buNone/>
            </a:pPr>
            <a:endParaRPr sz="1600">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Display manufacturing</a:t>
            </a:r>
            <a:endParaRPr sz="1600">
              <a:solidFill>
                <a:srgbClr val="434343"/>
              </a:solidFill>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Medical Device Manufacturing</a:t>
            </a:r>
            <a:endParaRPr sz="1600">
              <a:solidFill>
                <a:srgbClr val="434343"/>
              </a:solidFill>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Electronics Manufacturing</a:t>
            </a:r>
            <a:endParaRPr sz="1600">
              <a:solidFill>
                <a:srgbClr val="434343"/>
              </a:solidFill>
              <a:latin typeface="Arimo"/>
              <a:ea typeface="Arimo"/>
              <a:cs typeface="Arimo"/>
              <a:sym typeface="Arimo"/>
            </a:endParaRPr>
          </a:p>
        </p:txBody>
      </p:sp>
      <p:sp>
        <p:nvSpPr>
          <p:cNvPr id="91" name="Google Shape;91;p15"/>
          <p:cNvSpPr txBox="1"/>
          <p:nvPr/>
        </p:nvSpPr>
        <p:spPr>
          <a:xfrm>
            <a:off x="5616150" y="1034650"/>
            <a:ext cx="25857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200" b="1">
                <a:solidFill>
                  <a:srgbClr val="FFFFFF"/>
                </a:solidFill>
                <a:latin typeface="Arimo"/>
                <a:ea typeface="Arimo"/>
                <a:cs typeface="Arimo"/>
                <a:sym typeface="Arimo"/>
              </a:rPr>
              <a:t>Emerging Sectors</a:t>
            </a:r>
            <a:endParaRPr sz="2200" b="1">
              <a:solidFill>
                <a:srgbClr val="FFFFFF"/>
              </a:solidFill>
              <a:latin typeface="Arimo"/>
              <a:ea typeface="Arimo"/>
              <a:cs typeface="Arimo"/>
              <a:sym typeface="Arimo"/>
            </a:endParaRPr>
          </a:p>
        </p:txBody>
      </p:sp>
      <p:sp>
        <p:nvSpPr>
          <p:cNvPr id="92" name="Google Shape;92;p15"/>
          <p:cNvSpPr txBox="1"/>
          <p:nvPr/>
        </p:nvSpPr>
        <p:spPr>
          <a:xfrm>
            <a:off x="4952550" y="1726963"/>
            <a:ext cx="3666300" cy="1416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D4285E"/>
                </a:solidFill>
                <a:latin typeface="Exo"/>
                <a:ea typeface="Exo"/>
                <a:cs typeface="Exo"/>
                <a:sym typeface="Exo"/>
              </a:rPr>
              <a:t>SAN DIEGO</a:t>
            </a:r>
            <a:endParaRPr sz="1600" b="1">
              <a:solidFill>
                <a:srgbClr val="D4285E"/>
              </a:solidFill>
              <a:latin typeface="Exo"/>
              <a:ea typeface="Exo"/>
              <a:cs typeface="Exo"/>
              <a:sym typeface="Exo"/>
            </a:endParaRPr>
          </a:p>
          <a:p>
            <a:pPr marL="0" lvl="0" indent="0" algn="l" rtl="0">
              <a:spcBef>
                <a:spcPts val="0"/>
              </a:spcBef>
              <a:spcAft>
                <a:spcPts val="0"/>
              </a:spcAft>
              <a:buNone/>
            </a:pPr>
            <a:endParaRPr sz="1600">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AI</a:t>
            </a:r>
            <a:endParaRPr sz="1600">
              <a:solidFill>
                <a:srgbClr val="434343"/>
              </a:solidFill>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Battery Technology</a:t>
            </a:r>
            <a:endParaRPr sz="1600">
              <a:solidFill>
                <a:srgbClr val="434343"/>
              </a:solidFill>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Bluetech</a:t>
            </a:r>
            <a:endParaRPr sz="1600">
              <a:solidFill>
                <a:srgbClr val="434343"/>
              </a:solidFill>
              <a:latin typeface="Arimo"/>
              <a:ea typeface="Arimo"/>
              <a:cs typeface="Arimo"/>
              <a:sym typeface="Arimo"/>
            </a:endParaRPr>
          </a:p>
        </p:txBody>
      </p:sp>
      <p:sp>
        <p:nvSpPr>
          <p:cNvPr id="93" name="Google Shape;93;p15"/>
          <p:cNvSpPr txBox="1"/>
          <p:nvPr/>
        </p:nvSpPr>
        <p:spPr>
          <a:xfrm>
            <a:off x="4952550" y="3211150"/>
            <a:ext cx="3666300" cy="1435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05CB9"/>
                </a:solidFill>
                <a:latin typeface="Exo"/>
                <a:ea typeface="Exo"/>
                <a:cs typeface="Exo"/>
                <a:sym typeface="Exo"/>
              </a:rPr>
              <a:t>TIJUANA</a:t>
            </a:r>
            <a:endParaRPr sz="1600" b="1">
              <a:solidFill>
                <a:srgbClr val="005CB9"/>
              </a:solidFill>
              <a:latin typeface="Exo"/>
              <a:ea typeface="Exo"/>
              <a:cs typeface="Exo"/>
              <a:sym typeface="Exo"/>
            </a:endParaRPr>
          </a:p>
          <a:p>
            <a:pPr marL="0" lvl="0" indent="0" algn="l" rtl="0">
              <a:spcBef>
                <a:spcPts val="0"/>
              </a:spcBef>
              <a:spcAft>
                <a:spcPts val="0"/>
              </a:spcAft>
              <a:buNone/>
            </a:pPr>
            <a:endParaRPr sz="1600">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Aerospace Manufacturing</a:t>
            </a:r>
            <a:endParaRPr sz="1600">
              <a:solidFill>
                <a:srgbClr val="434343"/>
              </a:solidFill>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Life Sciences &amp; Software </a:t>
            </a:r>
            <a:endParaRPr sz="1600">
              <a:solidFill>
                <a:srgbClr val="434343"/>
              </a:solidFill>
              <a:latin typeface="Arimo"/>
              <a:ea typeface="Arimo"/>
              <a:cs typeface="Arimo"/>
              <a:sym typeface="Arimo"/>
            </a:endParaRPr>
          </a:p>
          <a:p>
            <a:pPr marL="457200" lvl="0" indent="-330200" algn="l" rtl="0">
              <a:spcBef>
                <a:spcPts val="0"/>
              </a:spcBef>
              <a:spcAft>
                <a:spcPts val="0"/>
              </a:spcAft>
              <a:buClr>
                <a:srgbClr val="434343"/>
              </a:buClr>
              <a:buSzPts val="1600"/>
              <a:buFont typeface="Arimo"/>
              <a:buChar char="●"/>
            </a:pPr>
            <a:r>
              <a:rPr lang="es" sz="1600">
                <a:solidFill>
                  <a:srgbClr val="434343"/>
                </a:solidFill>
                <a:latin typeface="Arimo"/>
                <a:ea typeface="Arimo"/>
                <a:cs typeface="Arimo"/>
                <a:sym typeface="Arimo"/>
              </a:rPr>
              <a:t>E commerce logistics hub</a:t>
            </a:r>
            <a:endParaRPr sz="1600">
              <a:solidFill>
                <a:srgbClr val="434343"/>
              </a:solidFill>
              <a:latin typeface="Arimo"/>
              <a:ea typeface="Arimo"/>
              <a:cs typeface="Arimo"/>
              <a:sym typeface="Arimo"/>
            </a:endParaRPr>
          </a:p>
        </p:txBody>
      </p:sp>
      <p:cxnSp>
        <p:nvCxnSpPr>
          <p:cNvPr id="94" name="Google Shape;94;p15"/>
          <p:cNvCxnSpPr/>
          <p:nvPr/>
        </p:nvCxnSpPr>
        <p:spPr>
          <a:xfrm>
            <a:off x="4612325" y="1434725"/>
            <a:ext cx="0" cy="2977200"/>
          </a:xfrm>
          <a:prstGeom prst="straightConnector1">
            <a:avLst/>
          </a:prstGeom>
          <a:noFill/>
          <a:ln w="9525" cap="flat" cmpd="sng">
            <a:solidFill>
              <a:srgbClr val="434343"/>
            </a:solidFill>
            <a:prstDash val="solid"/>
            <a:round/>
            <a:headEnd type="none" w="med" len="med"/>
            <a:tailEnd type="none" w="med" len="med"/>
          </a:ln>
        </p:spPr>
      </p:cxnSp>
      <p:sp>
        <p:nvSpPr>
          <p:cNvPr id="95" name="Google Shape;95;p15"/>
          <p:cNvSpPr/>
          <p:nvPr/>
        </p:nvSpPr>
        <p:spPr>
          <a:xfrm>
            <a:off x="1652975" y="1726975"/>
            <a:ext cx="1212300" cy="337200"/>
          </a:xfrm>
          <a:prstGeom prst="rect">
            <a:avLst/>
          </a:prstGeom>
          <a:noFill/>
          <a:ln w="9525" cap="flat" cmpd="sng">
            <a:solidFill>
              <a:srgbClr val="D4285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15"/>
          <p:cNvSpPr/>
          <p:nvPr/>
        </p:nvSpPr>
        <p:spPr>
          <a:xfrm>
            <a:off x="6150850" y="1770025"/>
            <a:ext cx="1212300" cy="337200"/>
          </a:xfrm>
          <a:prstGeom prst="rect">
            <a:avLst/>
          </a:prstGeom>
          <a:noFill/>
          <a:ln w="9525" cap="flat" cmpd="sng">
            <a:solidFill>
              <a:srgbClr val="D4285E"/>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5"/>
          <p:cNvSpPr/>
          <p:nvPr/>
        </p:nvSpPr>
        <p:spPr>
          <a:xfrm>
            <a:off x="6150850" y="3247800"/>
            <a:ext cx="1212300" cy="337200"/>
          </a:xfrm>
          <a:prstGeom prst="rect">
            <a:avLst/>
          </a:prstGeom>
          <a:noFill/>
          <a:ln w="9525" cap="flat" cmpd="sng">
            <a:solidFill>
              <a:srgbClr val="005CB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15"/>
          <p:cNvSpPr/>
          <p:nvPr/>
        </p:nvSpPr>
        <p:spPr>
          <a:xfrm>
            <a:off x="1652975" y="3247800"/>
            <a:ext cx="1212300" cy="337200"/>
          </a:xfrm>
          <a:prstGeom prst="rect">
            <a:avLst/>
          </a:prstGeom>
          <a:noFill/>
          <a:ln w="9525" cap="flat" cmpd="sng">
            <a:solidFill>
              <a:srgbClr val="005CB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15"/>
          <p:cNvSpPr/>
          <p:nvPr/>
        </p:nvSpPr>
        <p:spPr>
          <a:xfrm>
            <a:off x="4585775" y="4945200"/>
            <a:ext cx="4572000" cy="210600"/>
          </a:xfrm>
          <a:prstGeom prst="rect">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15"/>
          <p:cNvSpPr/>
          <p:nvPr/>
        </p:nvSpPr>
        <p:spPr>
          <a:xfrm>
            <a:off x="0" y="4945200"/>
            <a:ext cx="4572000" cy="210600"/>
          </a:xfrm>
          <a:prstGeom prst="rect">
            <a:avLst/>
          </a:prstGeom>
          <a:solidFill>
            <a:srgbClr val="023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6"/>
          <p:cNvSpPr/>
          <p:nvPr/>
        </p:nvSpPr>
        <p:spPr>
          <a:xfrm>
            <a:off x="-7175" y="0"/>
            <a:ext cx="4579200" cy="2727300"/>
          </a:xfrm>
          <a:prstGeom prst="rect">
            <a:avLst/>
          </a:prstGeom>
          <a:solidFill>
            <a:srgbClr val="0A3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16"/>
          <p:cNvSpPr/>
          <p:nvPr/>
        </p:nvSpPr>
        <p:spPr>
          <a:xfrm>
            <a:off x="4572025" y="2727325"/>
            <a:ext cx="4579200" cy="2416200"/>
          </a:xfrm>
          <a:prstGeom prst="rect">
            <a:avLst/>
          </a:prstGeom>
          <a:solidFill>
            <a:srgbClr val="0A3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16"/>
          <p:cNvSpPr txBox="1"/>
          <p:nvPr/>
        </p:nvSpPr>
        <p:spPr>
          <a:xfrm>
            <a:off x="1165375" y="397725"/>
            <a:ext cx="22341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800" b="1">
                <a:solidFill>
                  <a:srgbClr val="29B4AD"/>
                </a:solidFill>
                <a:latin typeface="Arimo"/>
                <a:ea typeface="Arimo"/>
                <a:cs typeface="Arimo"/>
                <a:sym typeface="Arimo"/>
              </a:rPr>
              <a:t>Foreign Direct Investment</a:t>
            </a:r>
            <a:endParaRPr sz="1800" b="1">
              <a:solidFill>
                <a:srgbClr val="29B4AD"/>
              </a:solidFill>
              <a:latin typeface="Arimo"/>
              <a:ea typeface="Arimo"/>
              <a:cs typeface="Arimo"/>
              <a:sym typeface="Arimo"/>
            </a:endParaRPr>
          </a:p>
        </p:txBody>
      </p:sp>
      <p:sp>
        <p:nvSpPr>
          <p:cNvPr id="108" name="Google Shape;108;p16"/>
          <p:cNvSpPr txBox="1"/>
          <p:nvPr/>
        </p:nvSpPr>
        <p:spPr>
          <a:xfrm>
            <a:off x="563950" y="1356825"/>
            <a:ext cx="12465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b="1">
                <a:solidFill>
                  <a:srgbClr val="FFFFFF"/>
                </a:solidFill>
                <a:latin typeface="Arimo"/>
                <a:ea typeface="Arimo"/>
                <a:cs typeface="Arimo"/>
                <a:sym typeface="Arimo"/>
              </a:rPr>
              <a:t>SAN DIEGO</a:t>
            </a:r>
            <a:endParaRPr b="1">
              <a:solidFill>
                <a:srgbClr val="FFFFFF"/>
              </a:solidFill>
              <a:latin typeface="Arimo"/>
              <a:ea typeface="Arimo"/>
              <a:cs typeface="Arimo"/>
              <a:sym typeface="Arimo"/>
            </a:endParaRPr>
          </a:p>
          <a:p>
            <a:pPr marL="0" lvl="0" indent="0" algn="ctr" rtl="0">
              <a:spcBef>
                <a:spcPts val="0"/>
              </a:spcBef>
              <a:spcAft>
                <a:spcPts val="0"/>
              </a:spcAft>
              <a:buNone/>
            </a:pPr>
            <a:r>
              <a:rPr lang="es" sz="1800">
                <a:solidFill>
                  <a:srgbClr val="FFFFFF"/>
                </a:solidFill>
                <a:latin typeface="Arimo"/>
                <a:ea typeface="Arimo"/>
                <a:cs typeface="Arimo"/>
                <a:sym typeface="Arimo"/>
              </a:rPr>
              <a:t>$3 Billion</a:t>
            </a:r>
            <a:endParaRPr sz="1800">
              <a:solidFill>
                <a:srgbClr val="FFFFFF"/>
              </a:solidFill>
              <a:latin typeface="Arimo"/>
              <a:ea typeface="Arimo"/>
              <a:cs typeface="Arimo"/>
              <a:sym typeface="Arimo"/>
            </a:endParaRPr>
          </a:p>
        </p:txBody>
      </p:sp>
      <p:sp>
        <p:nvSpPr>
          <p:cNvPr id="109" name="Google Shape;109;p16"/>
          <p:cNvSpPr txBox="1"/>
          <p:nvPr/>
        </p:nvSpPr>
        <p:spPr>
          <a:xfrm>
            <a:off x="2629575" y="1356825"/>
            <a:ext cx="13110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b="1">
                <a:solidFill>
                  <a:srgbClr val="FFFFFF"/>
                </a:solidFill>
                <a:latin typeface="Arimo"/>
                <a:ea typeface="Arimo"/>
                <a:cs typeface="Arimo"/>
                <a:sym typeface="Arimo"/>
              </a:rPr>
              <a:t>TIJUANA</a:t>
            </a:r>
            <a:endParaRPr b="1">
              <a:solidFill>
                <a:srgbClr val="FFFFFF"/>
              </a:solidFill>
              <a:latin typeface="Arimo"/>
              <a:ea typeface="Arimo"/>
              <a:cs typeface="Arimo"/>
              <a:sym typeface="Arimo"/>
            </a:endParaRPr>
          </a:p>
          <a:p>
            <a:pPr marL="0" lvl="0" indent="0" algn="ctr" rtl="0">
              <a:spcBef>
                <a:spcPts val="0"/>
              </a:spcBef>
              <a:spcAft>
                <a:spcPts val="0"/>
              </a:spcAft>
              <a:buNone/>
            </a:pPr>
            <a:r>
              <a:rPr lang="es" sz="1800">
                <a:solidFill>
                  <a:srgbClr val="FFFFFF"/>
                </a:solidFill>
                <a:latin typeface="Arimo"/>
                <a:ea typeface="Arimo"/>
                <a:cs typeface="Arimo"/>
                <a:sym typeface="Arimo"/>
              </a:rPr>
              <a:t>$1.1 Billion</a:t>
            </a:r>
            <a:endParaRPr sz="1800">
              <a:solidFill>
                <a:srgbClr val="FFFFFF"/>
              </a:solidFill>
              <a:latin typeface="Arimo"/>
              <a:ea typeface="Arimo"/>
              <a:cs typeface="Arimo"/>
              <a:sym typeface="Arimo"/>
            </a:endParaRPr>
          </a:p>
        </p:txBody>
      </p:sp>
      <p:sp>
        <p:nvSpPr>
          <p:cNvPr id="110" name="Google Shape;110;p16"/>
          <p:cNvSpPr txBox="1"/>
          <p:nvPr/>
        </p:nvSpPr>
        <p:spPr>
          <a:xfrm>
            <a:off x="785350" y="3037600"/>
            <a:ext cx="25857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800" b="1">
                <a:solidFill>
                  <a:srgbClr val="023A5D"/>
                </a:solidFill>
                <a:latin typeface="Arimo"/>
                <a:ea typeface="Arimo"/>
                <a:cs typeface="Arimo"/>
                <a:sym typeface="Arimo"/>
              </a:rPr>
              <a:t>Top Sources of FDI</a:t>
            </a:r>
            <a:endParaRPr sz="1800" b="1">
              <a:solidFill>
                <a:srgbClr val="023A5D"/>
              </a:solidFill>
              <a:latin typeface="Arimo"/>
              <a:ea typeface="Arimo"/>
              <a:cs typeface="Arimo"/>
              <a:sym typeface="Arimo"/>
            </a:endParaRPr>
          </a:p>
        </p:txBody>
      </p:sp>
      <p:sp>
        <p:nvSpPr>
          <p:cNvPr id="111" name="Google Shape;111;p16"/>
          <p:cNvSpPr txBox="1"/>
          <p:nvPr/>
        </p:nvSpPr>
        <p:spPr>
          <a:xfrm>
            <a:off x="400600" y="3615175"/>
            <a:ext cx="15732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29B4AD"/>
                </a:solidFill>
                <a:latin typeface="Arimo"/>
                <a:ea typeface="Arimo"/>
                <a:cs typeface="Arimo"/>
                <a:sym typeface="Arimo"/>
              </a:rPr>
              <a:t>SAN DIEGO</a:t>
            </a:r>
            <a:r>
              <a:rPr lang="es">
                <a:solidFill>
                  <a:srgbClr val="29B4AD"/>
                </a:solidFill>
                <a:latin typeface="Arimo"/>
                <a:ea typeface="Arimo"/>
                <a:cs typeface="Arimo"/>
                <a:sym typeface="Arimo"/>
              </a:rPr>
              <a:t>:</a:t>
            </a:r>
            <a:r>
              <a:rPr lang="es" b="1">
                <a:latin typeface="Arimo"/>
                <a:ea typeface="Arimo"/>
                <a:cs typeface="Arimo"/>
                <a:sym typeface="Arimo"/>
              </a:rPr>
              <a:t> 94%</a:t>
            </a:r>
            <a:r>
              <a:rPr lang="es">
                <a:latin typeface="Arimo"/>
                <a:ea typeface="Arimo"/>
                <a:cs typeface="Arimo"/>
                <a:sym typeface="Arimo"/>
              </a:rPr>
              <a:t> comes through mergers and acquisitions</a:t>
            </a:r>
            <a:endParaRPr>
              <a:latin typeface="Arimo"/>
              <a:ea typeface="Arimo"/>
              <a:cs typeface="Arimo"/>
              <a:sym typeface="Arimo"/>
            </a:endParaRPr>
          </a:p>
        </p:txBody>
      </p:sp>
      <p:sp>
        <p:nvSpPr>
          <p:cNvPr id="112" name="Google Shape;112;p16"/>
          <p:cNvSpPr txBox="1"/>
          <p:nvPr/>
        </p:nvSpPr>
        <p:spPr>
          <a:xfrm>
            <a:off x="2492325" y="3615175"/>
            <a:ext cx="18135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005CB9"/>
                </a:solidFill>
                <a:latin typeface="Arimo"/>
                <a:ea typeface="Arimo"/>
                <a:cs typeface="Arimo"/>
                <a:sym typeface="Arimo"/>
              </a:rPr>
              <a:t>TIJUANA:</a:t>
            </a:r>
            <a:r>
              <a:rPr lang="es" b="1">
                <a:latin typeface="Arimo"/>
                <a:ea typeface="Arimo"/>
                <a:cs typeface="Arimo"/>
                <a:sym typeface="Arimo"/>
              </a:rPr>
              <a:t> </a:t>
            </a:r>
            <a:endParaRPr b="1">
              <a:latin typeface="Arimo"/>
              <a:ea typeface="Arimo"/>
              <a:cs typeface="Arimo"/>
              <a:sym typeface="Arimo"/>
            </a:endParaRPr>
          </a:p>
          <a:p>
            <a:pPr marL="0" lvl="0" indent="0" algn="l" rtl="0">
              <a:spcBef>
                <a:spcPts val="0"/>
              </a:spcBef>
              <a:spcAft>
                <a:spcPts val="0"/>
              </a:spcAft>
              <a:buNone/>
            </a:pPr>
            <a:r>
              <a:rPr lang="es" b="1">
                <a:latin typeface="Arimo"/>
                <a:ea typeface="Arimo"/>
                <a:cs typeface="Arimo"/>
                <a:sym typeface="Arimo"/>
              </a:rPr>
              <a:t>71%</a:t>
            </a:r>
            <a:r>
              <a:rPr lang="es">
                <a:latin typeface="Arimo"/>
                <a:ea typeface="Arimo"/>
                <a:cs typeface="Arimo"/>
                <a:sym typeface="Arimo"/>
              </a:rPr>
              <a:t> comes through the manufacturing industry</a:t>
            </a:r>
            <a:endParaRPr>
              <a:latin typeface="Arimo"/>
              <a:ea typeface="Arimo"/>
              <a:cs typeface="Arimo"/>
              <a:sym typeface="Arimo"/>
            </a:endParaRPr>
          </a:p>
        </p:txBody>
      </p:sp>
      <p:sp>
        <p:nvSpPr>
          <p:cNvPr id="113" name="Google Shape;113;p16"/>
          <p:cNvSpPr txBox="1"/>
          <p:nvPr/>
        </p:nvSpPr>
        <p:spPr>
          <a:xfrm>
            <a:off x="5744575" y="397725"/>
            <a:ext cx="2234100" cy="738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800" b="1">
                <a:solidFill>
                  <a:srgbClr val="023A5D"/>
                </a:solidFill>
                <a:latin typeface="Arimo"/>
                <a:ea typeface="Arimo"/>
                <a:cs typeface="Arimo"/>
                <a:sym typeface="Arimo"/>
              </a:rPr>
              <a:t>Total </a:t>
            </a:r>
            <a:endParaRPr sz="1800" b="1">
              <a:solidFill>
                <a:srgbClr val="023A5D"/>
              </a:solidFill>
              <a:latin typeface="Arimo"/>
              <a:ea typeface="Arimo"/>
              <a:cs typeface="Arimo"/>
              <a:sym typeface="Arimo"/>
            </a:endParaRPr>
          </a:p>
          <a:p>
            <a:pPr marL="0" lvl="0" indent="0" algn="ctr" rtl="0">
              <a:spcBef>
                <a:spcPts val="0"/>
              </a:spcBef>
              <a:spcAft>
                <a:spcPts val="0"/>
              </a:spcAft>
              <a:buNone/>
            </a:pPr>
            <a:r>
              <a:rPr lang="es" sz="1800" b="1">
                <a:solidFill>
                  <a:srgbClr val="023A5D"/>
                </a:solidFill>
                <a:latin typeface="Arimo"/>
                <a:ea typeface="Arimo"/>
                <a:cs typeface="Arimo"/>
                <a:sym typeface="Arimo"/>
              </a:rPr>
              <a:t>Exports</a:t>
            </a:r>
            <a:endParaRPr sz="1800" b="1">
              <a:solidFill>
                <a:srgbClr val="023A5D"/>
              </a:solidFill>
              <a:latin typeface="Arimo"/>
              <a:ea typeface="Arimo"/>
              <a:cs typeface="Arimo"/>
              <a:sym typeface="Arimo"/>
            </a:endParaRPr>
          </a:p>
        </p:txBody>
      </p:sp>
      <p:sp>
        <p:nvSpPr>
          <p:cNvPr id="114" name="Google Shape;114;p16"/>
          <p:cNvSpPr txBox="1"/>
          <p:nvPr/>
        </p:nvSpPr>
        <p:spPr>
          <a:xfrm>
            <a:off x="5381350" y="1242050"/>
            <a:ext cx="12465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b="1">
                <a:solidFill>
                  <a:srgbClr val="29B4AD"/>
                </a:solidFill>
                <a:latin typeface="Arimo"/>
                <a:ea typeface="Arimo"/>
                <a:cs typeface="Arimo"/>
                <a:sym typeface="Arimo"/>
              </a:rPr>
              <a:t>SAN DIEGO</a:t>
            </a:r>
            <a:endParaRPr b="1">
              <a:solidFill>
                <a:srgbClr val="29B4AD"/>
              </a:solidFill>
              <a:latin typeface="Arimo"/>
              <a:ea typeface="Arimo"/>
              <a:cs typeface="Arimo"/>
              <a:sym typeface="Arimo"/>
            </a:endParaRPr>
          </a:p>
          <a:p>
            <a:pPr marL="0" lvl="0" indent="0" algn="ctr" rtl="0">
              <a:spcBef>
                <a:spcPts val="0"/>
              </a:spcBef>
              <a:spcAft>
                <a:spcPts val="0"/>
              </a:spcAft>
              <a:buNone/>
            </a:pPr>
            <a:r>
              <a:rPr lang="es" sz="1800">
                <a:latin typeface="Arimo"/>
                <a:ea typeface="Arimo"/>
                <a:cs typeface="Arimo"/>
                <a:sym typeface="Arimo"/>
              </a:rPr>
              <a:t>$24 Billion</a:t>
            </a:r>
            <a:endParaRPr sz="1800">
              <a:latin typeface="Arimo"/>
              <a:ea typeface="Arimo"/>
              <a:cs typeface="Arimo"/>
              <a:sym typeface="Arimo"/>
            </a:endParaRPr>
          </a:p>
        </p:txBody>
      </p:sp>
      <p:sp>
        <p:nvSpPr>
          <p:cNvPr id="115" name="Google Shape;115;p16"/>
          <p:cNvSpPr txBox="1"/>
          <p:nvPr/>
        </p:nvSpPr>
        <p:spPr>
          <a:xfrm>
            <a:off x="7085650" y="1242050"/>
            <a:ext cx="16026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b="1">
                <a:solidFill>
                  <a:srgbClr val="005CB9"/>
                </a:solidFill>
                <a:latin typeface="Arimo"/>
                <a:ea typeface="Arimo"/>
                <a:cs typeface="Arimo"/>
                <a:sym typeface="Arimo"/>
              </a:rPr>
              <a:t>TIJUANA</a:t>
            </a:r>
            <a:endParaRPr b="1">
              <a:solidFill>
                <a:srgbClr val="005CB9"/>
              </a:solidFill>
              <a:latin typeface="Arimo"/>
              <a:ea typeface="Arimo"/>
              <a:cs typeface="Arimo"/>
              <a:sym typeface="Arimo"/>
            </a:endParaRPr>
          </a:p>
          <a:p>
            <a:pPr marL="0" lvl="0" indent="0" algn="ctr" rtl="0">
              <a:spcBef>
                <a:spcPts val="0"/>
              </a:spcBef>
              <a:spcAft>
                <a:spcPts val="0"/>
              </a:spcAft>
              <a:buNone/>
            </a:pPr>
            <a:r>
              <a:rPr lang="es" sz="1800">
                <a:latin typeface="Arimo"/>
                <a:ea typeface="Arimo"/>
                <a:cs typeface="Arimo"/>
                <a:sym typeface="Arimo"/>
              </a:rPr>
              <a:t>$20.5 Billion</a:t>
            </a:r>
            <a:endParaRPr sz="1800">
              <a:latin typeface="Arimo"/>
              <a:ea typeface="Arimo"/>
              <a:cs typeface="Arimo"/>
              <a:sym typeface="Arimo"/>
            </a:endParaRPr>
          </a:p>
        </p:txBody>
      </p:sp>
      <p:sp>
        <p:nvSpPr>
          <p:cNvPr id="116" name="Google Shape;116;p16"/>
          <p:cNvSpPr txBox="1"/>
          <p:nvPr/>
        </p:nvSpPr>
        <p:spPr>
          <a:xfrm>
            <a:off x="5825600" y="3037600"/>
            <a:ext cx="22341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800" b="1">
                <a:solidFill>
                  <a:srgbClr val="29B4AD"/>
                </a:solidFill>
                <a:latin typeface="Arimo"/>
                <a:ea typeface="Arimo"/>
                <a:cs typeface="Arimo"/>
                <a:sym typeface="Arimo"/>
              </a:rPr>
              <a:t>Total Imports</a:t>
            </a:r>
            <a:endParaRPr sz="1800" b="1">
              <a:solidFill>
                <a:srgbClr val="29B4AD"/>
              </a:solidFill>
              <a:latin typeface="Arimo"/>
              <a:ea typeface="Arimo"/>
              <a:cs typeface="Arimo"/>
              <a:sym typeface="Arimo"/>
            </a:endParaRPr>
          </a:p>
        </p:txBody>
      </p:sp>
      <p:sp>
        <p:nvSpPr>
          <p:cNvPr id="117" name="Google Shape;117;p16"/>
          <p:cNvSpPr txBox="1"/>
          <p:nvPr/>
        </p:nvSpPr>
        <p:spPr>
          <a:xfrm>
            <a:off x="5381350" y="3799975"/>
            <a:ext cx="12465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b="1">
                <a:solidFill>
                  <a:srgbClr val="FFFFFF"/>
                </a:solidFill>
                <a:latin typeface="Arimo"/>
                <a:ea typeface="Arimo"/>
                <a:cs typeface="Arimo"/>
                <a:sym typeface="Arimo"/>
              </a:rPr>
              <a:t>SAN DIEGO</a:t>
            </a:r>
            <a:endParaRPr b="1">
              <a:solidFill>
                <a:srgbClr val="FFFFFF"/>
              </a:solidFill>
              <a:latin typeface="Arimo"/>
              <a:ea typeface="Arimo"/>
              <a:cs typeface="Arimo"/>
              <a:sym typeface="Arimo"/>
            </a:endParaRPr>
          </a:p>
          <a:p>
            <a:pPr marL="0" lvl="0" indent="0" algn="ctr" rtl="0">
              <a:spcBef>
                <a:spcPts val="0"/>
              </a:spcBef>
              <a:spcAft>
                <a:spcPts val="0"/>
              </a:spcAft>
              <a:buNone/>
            </a:pPr>
            <a:r>
              <a:rPr lang="es" sz="1800">
                <a:solidFill>
                  <a:srgbClr val="FFFFFF"/>
                </a:solidFill>
                <a:latin typeface="Arimo"/>
                <a:ea typeface="Arimo"/>
                <a:cs typeface="Arimo"/>
                <a:sym typeface="Arimo"/>
              </a:rPr>
              <a:t>$46 Billion</a:t>
            </a:r>
            <a:endParaRPr sz="1800">
              <a:solidFill>
                <a:srgbClr val="FFFFFF"/>
              </a:solidFill>
              <a:latin typeface="Arimo"/>
              <a:ea typeface="Arimo"/>
              <a:cs typeface="Arimo"/>
              <a:sym typeface="Arimo"/>
            </a:endParaRPr>
          </a:p>
        </p:txBody>
      </p:sp>
      <p:sp>
        <p:nvSpPr>
          <p:cNvPr id="118" name="Google Shape;118;p16"/>
          <p:cNvSpPr txBox="1"/>
          <p:nvPr/>
        </p:nvSpPr>
        <p:spPr>
          <a:xfrm>
            <a:off x="7160050" y="3799975"/>
            <a:ext cx="14538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b="1">
                <a:solidFill>
                  <a:srgbClr val="FFFFFF"/>
                </a:solidFill>
                <a:latin typeface="Arimo"/>
                <a:ea typeface="Arimo"/>
                <a:cs typeface="Arimo"/>
                <a:sym typeface="Arimo"/>
              </a:rPr>
              <a:t>TIJUANA</a:t>
            </a:r>
            <a:endParaRPr b="1">
              <a:solidFill>
                <a:srgbClr val="FFFFFF"/>
              </a:solidFill>
              <a:latin typeface="Arimo"/>
              <a:ea typeface="Arimo"/>
              <a:cs typeface="Arimo"/>
              <a:sym typeface="Arimo"/>
            </a:endParaRPr>
          </a:p>
          <a:p>
            <a:pPr marL="0" lvl="0" indent="0" algn="ctr" rtl="0">
              <a:spcBef>
                <a:spcPts val="0"/>
              </a:spcBef>
              <a:spcAft>
                <a:spcPts val="0"/>
              </a:spcAft>
              <a:buNone/>
            </a:pPr>
            <a:r>
              <a:rPr lang="es" sz="1800">
                <a:solidFill>
                  <a:srgbClr val="FFFFFF"/>
                </a:solidFill>
                <a:latin typeface="Arimo"/>
                <a:ea typeface="Arimo"/>
                <a:cs typeface="Arimo"/>
                <a:sym typeface="Arimo"/>
              </a:rPr>
              <a:t>$20.4 Billion</a:t>
            </a:r>
            <a:endParaRPr sz="1800">
              <a:solidFill>
                <a:srgbClr val="FFFFFF"/>
              </a:solidFill>
              <a:latin typeface="Arimo"/>
              <a:ea typeface="Arimo"/>
              <a:cs typeface="Arimo"/>
              <a:sym typeface="Arimo"/>
            </a:endParaRPr>
          </a:p>
        </p:txBody>
      </p:sp>
      <p:cxnSp>
        <p:nvCxnSpPr>
          <p:cNvPr id="119" name="Google Shape;119;p16"/>
          <p:cNvCxnSpPr/>
          <p:nvPr/>
        </p:nvCxnSpPr>
        <p:spPr>
          <a:xfrm>
            <a:off x="2238588" y="1242050"/>
            <a:ext cx="0" cy="1081800"/>
          </a:xfrm>
          <a:prstGeom prst="straightConnector1">
            <a:avLst/>
          </a:prstGeom>
          <a:noFill/>
          <a:ln w="19050" cap="flat" cmpd="sng">
            <a:solidFill>
              <a:srgbClr val="F68D2D"/>
            </a:solidFill>
            <a:prstDash val="solid"/>
            <a:round/>
            <a:headEnd type="none" w="med" len="med"/>
            <a:tailEnd type="none" w="med" len="med"/>
          </a:ln>
        </p:spPr>
      </p:cxnSp>
      <p:cxnSp>
        <p:nvCxnSpPr>
          <p:cNvPr id="120" name="Google Shape;120;p16"/>
          <p:cNvCxnSpPr/>
          <p:nvPr/>
        </p:nvCxnSpPr>
        <p:spPr>
          <a:xfrm>
            <a:off x="6942650" y="1154475"/>
            <a:ext cx="0" cy="1081800"/>
          </a:xfrm>
          <a:prstGeom prst="straightConnector1">
            <a:avLst/>
          </a:prstGeom>
          <a:noFill/>
          <a:ln w="19050" cap="flat" cmpd="sng">
            <a:solidFill>
              <a:srgbClr val="F68D2D"/>
            </a:solidFill>
            <a:prstDash val="solid"/>
            <a:round/>
            <a:headEnd type="none" w="med" len="med"/>
            <a:tailEnd type="none" w="med" len="med"/>
          </a:ln>
        </p:spPr>
      </p:cxnSp>
      <p:cxnSp>
        <p:nvCxnSpPr>
          <p:cNvPr id="121" name="Google Shape;121;p16"/>
          <p:cNvCxnSpPr/>
          <p:nvPr/>
        </p:nvCxnSpPr>
        <p:spPr>
          <a:xfrm>
            <a:off x="6861625" y="3566875"/>
            <a:ext cx="0" cy="1081800"/>
          </a:xfrm>
          <a:prstGeom prst="straightConnector1">
            <a:avLst/>
          </a:prstGeom>
          <a:noFill/>
          <a:ln w="19050" cap="flat" cmpd="sng">
            <a:solidFill>
              <a:srgbClr val="F68D2D"/>
            </a:solidFill>
            <a:prstDash val="solid"/>
            <a:round/>
            <a:headEnd type="none" w="med" len="med"/>
            <a:tailEnd type="none" w="med" len="med"/>
          </a:ln>
        </p:spPr>
      </p:cxnSp>
      <p:cxnSp>
        <p:nvCxnSpPr>
          <p:cNvPr id="122" name="Google Shape;122;p16"/>
          <p:cNvCxnSpPr/>
          <p:nvPr/>
        </p:nvCxnSpPr>
        <p:spPr>
          <a:xfrm>
            <a:off x="2238588" y="3597625"/>
            <a:ext cx="0" cy="1081800"/>
          </a:xfrm>
          <a:prstGeom prst="straightConnector1">
            <a:avLst/>
          </a:prstGeom>
          <a:noFill/>
          <a:ln w="19050" cap="flat" cmpd="sng">
            <a:solidFill>
              <a:srgbClr val="F68D2D"/>
            </a:solidFill>
            <a:prstDash val="solid"/>
            <a:round/>
            <a:headEnd type="none" w="med" len="med"/>
            <a:tailEnd type="none" w="med" len="med"/>
          </a:ln>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7"/>
          <p:cNvSpPr/>
          <p:nvPr/>
        </p:nvSpPr>
        <p:spPr>
          <a:xfrm>
            <a:off x="4566200" y="-12400"/>
            <a:ext cx="4579200" cy="3519900"/>
          </a:xfrm>
          <a:prstGeom prst="rect">
            <a:avLst/>
          </a:prstGeom>
          <a:solidFill>
            <a:srgbClr val="023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17"/>
          <p:cNvSpPr/>
          <p:nvPr/>
        </p:nvSpPr>
        <p:spPr>
          <a:xfrm>
            <a:off x="0" y="-12400"/>
            <a:ext cx="4462800" cy="3519900"/>
          </a:xfrm>
          <a:prstGeom prst="rect">
            <a:avLst/>
          </a:prstGeom>
          <a:solidFill>
            <a:srgbClr val="0A3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7"/>
          <p:cNvSpPr txBox="1"/>
          <p:nvPr/>
        </p:nvSpPr>
        <p:spPr>
          <a:xfrm>
            <a:off x="696075" y="430675"/>
            <a:ext cx="2234100" cy="461700"/>
          </a:xfrm>
          <a:prstGeom prst="rect">
            <a:avLst/>
          </a:prstGeom>
          <a:noFill/>
          <a:ln w="9525" cap="flat" cmpd="sng">
            <a:solidFill>
              <a:srgbClr val="29B4AD"/>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s" sz="1800" b="1">
                <a:solidFill>
                  <a:srgbClr val="FFFFFF"/>
                </a:solidFill>
                <a:latin typeface="Arimo"/>
                <a:ea typeface="Arimo"/>
                <a:cs typeface="Arimo"/>
                <a:sym typeface="Arimo"/>
              </a:rPr>
              <a:t>Top Exports</a:t>
            </a:r>
            <a:endParaRPr sz="1800" b="1">
              <a:solidFill>
                <a:srgbClr val="FFFFFF"/>
              </a:solidFill>
              <a:latin typeface="Arimo"/>
              <a:ea typeface="Arimo"/>
              <a:cs typeface="Arimo"/>
              <a:sym typeface="Arimo"/>
            </a:endParaRPr>
          </a:p>
        </p:txBody>
      </p:sp>
      <p:sp>
        <p:nvSpPr>
          <p:cNvPr id="130" name="Google Shape;130;p17"/>
          <p:cNvSpPr txBox="1"/>
          <p:nvPr/>
        </p:nvSpPr>
        <p:spPr>
          <a:xfrm>
            <a:off x="696075" y="1061850"/>
            <a:ext cx="32718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FFFFFF"/>
                </a:solidFill>
                <a:latin typeface="Arimo"/>
                <a:ea typeface="Arimo"/>
                <a:cs typeface="Arimo"/>
                <a:sym typeface="Arimo"/>
              </a:rPr>
              <a:t>SAN DIEGO</a:t>
            </a:r>
            <a:endParaRPr b="1">
              <a:solidFill>
                <a:srgbClr val="FFFFFF"/>
              </a:solidFill>
              <a:latin typeface="Arimo"/>
              <a:ea typeface="Arimo"/>
              <a:cs typeface="Arimo"/>
              <a:sym typeface="Arimo"/>
            </a:endParaRPr>
          </a:p>
          <a:p>
            <a:pPr marL="457200" lvl="0" indent="-317500" algn="l" rtl="0">
              <a:spcBef>
                <a:spcPts val="0"/>
              </a:spcBef>
              <a:spcAft>
                <a:spcPts val="0"/>
              </a:spcAft>
              <a:buClr>
                <a:srgbClr val="29B4AD"/>
              </a:buClr>
              <a:buSzPts val="1400"/>
              <a:buFont typeface="Arimo"/>
              <a:buChar char="●"/>
            </a:pPr>
            <a:r>
              <a:rPr lang="es">
                <a:solidFill>
                  <a:srgbClr val="FFFFFF"/>
                </a:solidFill>
                <a:latin typeface="Arimo"/>
                <a:ea typeface="Arimo"/>
                <a:cs typeface="Arimo"/>
                <a:sym typeface="Arimo"/>
              </a:rPr>
              <a:t>Audio Visual Equipment</a:t>
            </a:r>
            <a:endParaRPr>
              <a:solidFill>
                <a:srgbClr val="FFFFFF"/>
              </a:solidFill>
              <a:latin typeface="Arimo"/>
              <a:ea typeface="Arimo"/>
              <a:cs typeface="Arimo"/>
              <a:sym typeface="Arimo"/>
            </a:endParaRPr>
          </a:p>
          <a:p>
            <a:pPr marL="457200" lvl="0" indent="-317500" algn="l" rtl="0">
              <a:spcBef>
                <a:spcPts val="0"/>
              </a:spcBef>
              <a:spcAft>
                <a:spcPts val="0"/>
              </a:spcAft>
              <a:buClr>
                <a:srgbClr val="29B4AD"/>
              </a:buClr>
              <a:buSzPts val="1400"/>
              <a:buFont typeface="Arimo"/>
              <a:buChar char="●"/>
            </a:pPr>
            <a:r>
              <a:rPr lang="es">
                <a:solidFill>
                  <a:srgbClr val="FFFFFF"/>
                </a:solidFill>
                <a:latin typeface="Arimo"/>
                <a:ea typeface="Arimo"/>
                <a:cs typeface="Arimo"/>
                <a:sym typeface="Arimo"/>
              </a:rPr>
              <a:t>Semiconductors</a:t>
            </a:r>
            <a:endParaRPr>
              <a:solidFill>
                <a:srgbClr val="FFFFFF"/>
              </a:solidFill>
              <a:latin typeface="Arimo"/>
              <a:ea typeface="Arimo"/>
              <a:cs typeface="Arimo"/>
              <a:sym typeface="Arimo"/>
            </a:endParaRPr>
          </a:p>
          <a:p>
            <a:pPr marL="457200" lvl="0" indent="-317500" algn="l" rtl="0">
              <a:spcBef>
                <a:spcPts val="0"/>
              </a:spcBef>
              <a:spcAft>
                <a:spcPts val="0"/>
              </a:spcAft>
              <a:buClr>
                <a:srgbClr val="29B4AD"/>
              </a:buClr>
              <a:buSzPts val="1400"/>
              <a:buFont typeface="Arimo"/>
              <a:buChar char="●"/>
            </a:pPr>
            <a:r>
              <a:rPr lang="es">
                <a:solidFill>
                  <a:srgbClr val="FFFFFF"/>
                </a:solidFill>
                <a:latin typeface="Arimo"/>
                <a:ea typeface="Arimo"/>
                <a:cs typeface="Arimo"/>
                <a:sym typeface="Arimo"/>
              </a:rPr>
              <a:t>Hardware</a:t>
            </a:r>
            <a:endParaRPr>
              <a:solidFill>
                <a:srgbClr val="FFFFFF"/>
              </a:solidFill>
              <a:latin typeface="Arimo"/>
              <a:ea typeface="Arimo"/>
              <a:cs typeface="Arimo"/>
              <a:sym typeface="Arimo"/>
            </a:endParaRPr>
          </a:p>
        </p:txBody>
      </p:sp>
      <p:sp>
        <p:nvSpPr>
          <p:cNvPr id="131" name="Google Shape;131;p17"/>
          <p:cNvSpPr txBox="1"/>
          <p:nvPr/>
        </p:nvSpPr>
        <p:spPr>
          <a:xfrm>
            <a:off x="696075" y="2178875"/>
            <a:ext cx="27321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FFFFFF"/>
                </a:solidFill>
                <a:latin typeface="Arimo"/>
                <a:ea typeface="Arimo"/>
                <a:cs typeface="Arimo"/>
                <a:sym typeface="Arimo"/>
              </a:rPr>
              <a:t>TIJUANA</a:t>
            </a:r>
            <a:endParaRPr b="1">
              <a:solidFill>
                <a:srgbClr val="FFFFFF"/>
              </a:solidFill>
              <a:latin typeface="Arimo"/>
              <a:ea typeface="Arimo"/>
              <a:cs typeface="Arimo"/>
              <a:sym typeface="Arimo"/>
            </a:endParaRPr>
          </a:p>
          <a:p>
            <a:pPr marL="457200" lvl="0" indent="-317500" algn="l" rtl="0">
              <a:spcBef>
                <a:spcPts val="0"/>
              </a:spcBef>
              <a:spcAft>
                <a:spcPts val="0"/>
              </a:spcAft>
              <a:buClr>
                <a:srgbClr val="F68D2D"/>
              </a:buClr>
              <a:buSzPts val="1400"/>
              <a:buFont typeface="Arimo"/>
              <a:buChar char="●"/>
            </a:pPr>
            <a:r>
              <a:rPr lang="es">
                <a:solidFill>
                  <a:srgbClr val="FFFFFF"/>
                </a:solidFill>
                <a:latin typeface="Arimo"/>
                <a:ea typeface="Arimo"/>
                <a:cs typeface="Arimo"/>
                <a:sym typeface="Arimo"/>
              </a:rPr>
              <a:t>Monitors and Projectors</a:t>
            </a:r>
            <a:endParaRPr>
              <a:solidFill>
                <a:srgbClr val="FFFFFF"/>
              </a:solidFill>
              <a:latin typeface="Arimo"/>
              <a:ea typeface="Arimo"/>
              <a:cs typeface="Arimo"/>
              <a:sym typeface="Arimo"/>
            </a:endParaRPr>
          </a:p>
          <a:p>
            <a:pPr marL="457200" lvl="0" indent="-317500" algn="l" rtl="0">
              <a:spcBef>
                <a:spcPts val="0"/>
              </a:spcBef>
              <a:spcAft>
                <a:spcPts val="0"/>
              </a:spcAft>
              <a:buClr>
                <a:srgbClr val="F68D2D"/>
              </a:buClr>
              <a:buSzPts val="1400"/>
              <a:buFont typeface="Arimo"/>
              <a:buChar char="●"/>
            </a:pPr>
            <a:r>
              <a:rPr lang="es">
                <a:solidFill>
                  <a:srgbClr val="FFFFFF"/>
                </a:solidFill>
                <a:latin typeface="Arimo"/>
                <a:ea typeface="Arimo"/>
                <a:cs typeface="Arimo"/>
                <a:sym typeface="Arimo"/>
              </a:rPr>
              <a:t>Medical Devices</a:t>
            </a:r>
            <a:endParaRPr>
              <a:solidFill>
                <a:srgbClr val="FFFFFF"/>
              </a:solidFill>
              <a:latin typeface="Arimo"/>
              <a:ea typeface="Arimo"/>
              <a:cs typeface="Arimo"/>
              <a:sym typeface="Arimo"/>
            </a:endParaRPr>
          </a:p>
          <a:p>
            <a:pPr marL="457200" lvl="0" indent="-317500" algn="l" rtl="0">
              <a:spcBef>
                <a:spcPts val="0"/>
              </a:spcBef>
              <a:spcAft>
                <a:spcPts val="0"/>
              </a:spcAft>
              <a:buClr>
                <a:srgbClr val="F68D2D"/>
              </a:buClr>
              <a:buSzPts val="1400"/>
              <a:buFont typeface="Arimo"/>
              <a:buChar char="●"/>
            </a:pPr>
            <a:r>
              <a:rPr lang="es">
                <a:solidFill>
                  <a:srgbClr val="FFFFFF"/>
                </a:solidFill>
                <a:latin typeface="Arimo"/>
                <a:ea typeface="Arimo"/>
                <a:cs typeface="Arimo"/>
                <a:sym typeface="Arimo"/>
              </a:rPr>
              <a:t>Motor Vehicle Parts</a:t>
            </a:r>
            <a:endParaRPr>
              <a:solidFill>
                <a:srgbClr val="FFFFFF"/>
              </a:solidFill>
              <a:latin typeface="Arimo"/>
              <a:ea typeface="Arimo"/>
              <a:cs typeface="Arimo"/>
              <a:sym typeface="Arimo"/>
            </a:endParaRPr>
          </a:p>
        </p:txBody>
      </p:sp>
      <p:sp>
        <p:nvSpPr>
          <p:cNvPr id="132" name="Google Shape;132;p17"/>
          <p:cNvSpPr txBox="1"/>
          <p:nvPr/>
        </p:nvSpPr>
        <p:spPr>
          <a:xfrm>
            <a:off x="4930450" y="430675"/>
            <a:ext cx="2585700" cy="461700"/>
          </a:xfrm>
          <a:prstGeom prst="rect">
            <a:avLst/>
          </a:prstGeom>
          <a:noFill/>
          <a:ln w="9525" cap="flat" cmpd="sng">
            <a:solidFill>
              <a:srgbClr val="F68D2D"/>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s" sz="1800" b="1">
                <a:solidFill>
                  <a:srgbClr val="FFFFFF"/>
                </a:solidFill>
                <a:latin typeface="Arimo"/>
                <a:ea typeface="Arimo"/>
                <a:cs typeface="Arimo"/>
                <a:sym typeface="Arimo"/>
              </a:rPr>
              <a:t>Top Imports</a:t>
            </a:r>
            <a:endParaRPr sz="1800" b="1">
              <a:solidFill>
                <a:srgbClr val="FFFFFF"/>
              </a:solidFill>
              <a:latin typeface="Arimo"/>
              <a:ea typeface="Arimo"/>
              <a:cs typeface="Arimo"/>
              <a:sym typeface="Arimo"/>
            </a:endParaRPr>
          </a:p>
        </p:txBody>
      </p:sp>
      <p:sp>
        <p:nvSpPr>
          <p:cNvPr id="133" name="Google Shape;133;p17"/>
          <p:cNvSpPr txBox="1"/>
          <p:nvPr/>
        </p:nvSpPr>
        <p:spPr>
          <a:xfrm>
            <a:off x="4930450" y="1061850"/>
            <a:ext cx="29865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FFFFFF"/>
                </a:solidFill>
                <a:latin typeface="Arimo"/>
                <a:ea typeface="Arimo"/>
                <a:cs typeface="Arimo"/>
                <a:sym typeface="Arimo"/>
              </a:rPr>
              <a:t>SAN DIEGO</a:t>
            </a:r>
            <a:endParaRPr b="1">
              <a:solidFill>
                <a:srgbClr val="FFFFFF"/>
              </a:solidFill>
              <a:latin typeface="Arimo"/>
              <a:ea typeface="Arimo"/>
              <a:cs typeface="Arimo"/>
              <a:sym typeface="Arimo"/>
            </a:endParaRPr>
          </a:p>
          <a:p>
            <a:pPr marL="457200" lvl="0" indent="-317500" algn="l" rtl="0">
              <a:spcBef>
                <a:spcPts val="0"/>
              </a:spcBef>
              <a:spcAft>
                <a:spcPts val="0"/>
              </a:spcAft>
              <a:buClr>
                <a:srgbClr val="29B4AD"/>
              </a:buClr>
              <a:buSzPts val="1400"/>
              <a:buFont typeface="Arimo"/>
              <a:buChar char="●"/>
            </a:pPr>
            <a:r>
              <a:rPr lang="es">
                <a:solidFill>
                  <a:srgbClr val="FFFFFF"/>
                </a:solidFill>
                <a:latin typeface="Arimo"/>
                <a:ea typeface="Arimo"/>
                <a:cs typeface="Arimo"/>
                <a:sym typeface="Arimo"/>
              </a:rPr>
              <a:t>Passenger Vehicles</a:t>
            </a:r>
            <a:endParaRPr>
              <a:solidFill>
                <a:srgbClr val="FFFFFF"/>
              </a:solidFill>
              <a:latin typeface="Arimo"/>
              <a:ea typeface="Arimo"/>
              <a:cs typeface="Arimo"/>
              <a:sym typeface="Arimo"/>
            </a:endParaRPr>
          </a:p>
          <a:p>
            <a:pPr marL="457200" lvl="0" indent="-317500" algn="l" rtl="0">
              <a:spcBef>
                <a:spcPts val="0"/>
              </a:spcBef>
              <a:spcAft>
                <a:spcPts val="0"/>
              </a:spcAft>
              <a:buClr>
                <a:srgbClr val="29B4AD"/>
              </a:buClr>
              <a:buSzPts val="1400"/>
              <a:buFont typeface="Arimo"/>
              <a:buChar char="●"/>
            </a:pPr>
            <a:r>
              <a:rPr lang="es">
                <a:solidFill>
                  <a:srgbClr val="FFFFFF"/>
                </a:solidFill>
                <a:latin typeface="Arimo"/>
                <a:ea typeface="Arimo"/>
                <a:cs typeface="Arimo"/>
                <a:sym typeface="Arimo"/>
              </a:rPr>
              <a:t>Commercial Vehicles</a:t>
            </a:r>
            <a:endParaRPr>
              <a:solidFill>
                <a:srgbClr val="FFFFFF"/>
              </a:solidFill>
              <a:latin typeface="Arimo"/>
              <a:ea typeface="Arimo"/>
              <a:cs typeface="Arimo"/>
              <a:sym typeface="Arimo"/>
            </a:endParaRPr>
          </a:p>
          <a:p>
            <a:pPr marL="457200" lvl="0" indent="-317500" algn="l" rtl="0">
              <a:spcBef>
                <a:spcPts val="0"/>
              </a:spcBef>
              <a:spcAft>
                <a:spcPts val="0"/>
              </a:spcAft>
              <a:buClr>
                <a:srgbClr val="29B4AD"/>
              </a:buClr>
              <a:buSzPts val="1400"/>
              <a:buFont typeface="Arimo"/>
              <a:buChar char="●"/>
            </a:pPr>
            <a:r>
              <a:rPr lang="es">
                <a:solidFill>
                  <a:srgbClr val="FFFFFF"/>
                </a:solidFill>
                <a:latin typeface="Arimo"/>
                <a:ea typeface="Arimo"/>
                <a:cs typeface="Arimo"/>
                <a:sym typeface="Arimo"/>
              </a:rPr>
              <a:t>Computer Chips</a:t>
            </a:r>
            <a:endParaRPr>
              <a:solidFill>
                <a:srgbClr val="FFFFFF"/>
              </a:solidFill>
              <a:latin typeface="Arimo"/>
              <a:ea typeface="Arimo"/>
              <a:cs typeface="Arimo"/>
              <a:sym typeface="Arimo"/>
            </a:endParaRPr>
          </a:p>
        </p:txBody>
      </p:sp>
      <p:sp>
        <p:nvSpPr>
          <p:cNvPr id="134" name="Google Shape;134;p17"/>
          <p:cNvSpPr txBox="1"/>
          <p:nvPr/>
        </p:nvSpPr>
        <p:spPr>
          <a:xfrm>
            <a:off x="4930450" y="2214725"/>
            <a:ext cx="40578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FFFFFF"/>
                </a:solidFill>
                <a:latin typeface="Arimo"/>
                <a:ea typeface="Arimo"/>
                <a:cs typeface="Arimo"/>
                <a:sym typeface="Arimo"/>
              </a:rPr>
              <a:t>TIJUANA</a:t>
            </a:r>
            <a:endParaRPr b="1">
              <a:solidFill>
                <a:srgbClr val="FFFFFF"/>
              </a:solidFill>
              <a:latin typeface="Arimo"/>
              <a:ea typeface="Arimo"/>
              <a:cs typeface="Arimo"/>
              <a:sym typeface="Arimo"/>
            </a:endParaRPr>
          </a:p>
          <a:p>
            <a:pPr marL="457200" lvl="0" indent="-317500" algn="l" rtl="0">
              <a:spcBef>
                <a:spcPts val="0"/>
              </a:spcBef>
              <a:spcAft>
                <a:spcPts val="0"/>
              </a:spcAft>
              <a:buClr>
                <a:srgbClr val="F68D2D"/>
              </a:buClr>
              <a:buSzPts val="1400"/>
              <a:buFont typeface="Arimo"/>
              <a:buChar char="●"/>
            </a:pPr>
            <a:r>
              <a:rPr lang="es">
                <a:solidFill>
                  <a:srgbClr val="FFFFFF"/>
                </a:solidFill>
                <a:latin typeface="Arimo"/>
                <a:ea typeface="Arimo"/>
                <a:cs typeface="Arimo"/>
                <a:sym typeface="Arimo"/>
              </a:rPr>
              <a:t>Liquid Crystal Devices</a:t>
            </a:r>
            <a:endParaRPr>
              <a:solidFill>
                <a:srgbClr val="FFFFFF"/>
              </a:solidFill>
              <a:latin typeface="Arimo"/>
              <a:ea typeface="Arimo"/>
              <a:cs typeface="Arimo"/>
              <a:sym typeface="Arimo"/>
            </a:endParaRPr>
          </a:p>
          <a:p>
            <a:pPr marL="457200" lvl="0" indent="-317500" algn="l" rtl="0">
              <a:spcBef>
                <a:spcPts val="0"/>
              </a:spcBef>
              <a:spcAft>
                <a:spcPts val="0"/>
              </a:spcAft>
              <a:buClr>
                <a:srgbClr val="F68D2D"/>
              </a:buClr>
              <a:buSzPts val="1400"/>
              <a:buFont typeface="Arimo"/>
              <a:buChar char="●"/>
            </a:pPr>
            <a:r>
              <a:rPr lang="es">
                <a:solidFill>
                  <a:srgbClr val="FFFFFF"/>
                </a:solidFill>
                <a:latin typeface="Arimo"/>
                <a:ea typeface="Arimo"/>
                <a:cs typeface="Arimo"/>
                <a:sym typeface="Arimo"/>
              </a:rPr>
              <a:t>Motor Vehicles Parts and Accessories</a:t>
            </a:r>
            <a:endParaRPr>
              <a:solidFill>
                <a:srgbClr val="FFFFFF"/>
              </a:solidFill>
              <a:latin typeface="Arimo"/>
              <a:ea typeface="Arimo"/>
              <a:cs typeface="Arimo"/>
              <a:sym typeface="Arimo"/>
            </a:endParaRPr>
          </a:p>
          <a:p>
            <a:pPr marL="457200" lvl="0" indent="-317500" algn="l" rtl="0">
              <a:spcBef>
                <a:spcPts val="0"/>
              </a:spcBef>
              <a:spcAft>
                <a:spcPts val="0"/>
              </a:spcAft>
              <a:buClr>
                <a:srgbClr val="F68D2D"/>
              </a:buClr>
              <a:buSzPts val="1400"/>
              <a:buFont typeface="Arimo"/>
              <a:buChar char="●"/>
            </a:pPr>
            <a:r>
              <a:rPr lang="es">
                <a:solidFill>
                  <a:srgbClr val="FFFFFF"/>
                </a:solidFill>
                <a:latin typeface="Arimo"/>
                <a:ea typeface="Arimo"/>
                <a:cs typeface="Arimo"/>
                <a:sym typeface="Arimo"/>
              </a:rPr>
              <a:t>Other Machinery Parts</a:t>
            </a:r>
            <a:endParaRPr>
              <a:solidFill>
                <a:srgbClr val="FFFFFF"/>
              </a:solidFill>
              <a:latin typeface="Arimo"/>
              <a:ea typeface="Arimo"/>
              <a:cs typeface="Arimo"/>
              <a:sym typeface="Arimo"/>
            </a:endParaRPr>
          </a:p>
        </p:txBody>
      </p:sp>
      <p:sp>
        <p:nvSpPr>
          <p:cNvPr id="135" name="Google Shape;135;p17"/>
          <p:cNvSpPr txBox="1"/>
          <p:nvPr/>
        </p:nvSpPr>
        <p:spPr>
          <a:xfrm>
            <a:off x="1318722" y="3968500"/>
            <a:ext cx="2026500" cy="738900"/>
          </a:xfrm>
          <a:prstGeom prst="rect">
            <a:avLst/>
          </a:prstGeom>
          <a:solidFill>
            <a:srgbClr val="D4285E"/>
          </a:solidFill>
          <a:ln w="9525" cap="flat" cmpd="sng">
            <a:solidFill>
              <a:srgbClr val="D4285E"/>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800" b="1">
                <a:solidFill>
                  <a:srgbClr val="FFFFFF"/>
                </a:solidFill>
                <a:latin typeface="Arimo"/>
                <a:ea typeface="Arimo"/>
                <a:cs typeface="Arimo"/>
                <a:sym typeface="Arimo"/>
              </a:rPr>
              <a:t>Top Trade </a:t>
            </a:r>
            <a:endParaRPr sz="1800" b="1">
              <a:solidFill>
                <a:srgbClr val="FFFFFF"/>
              </a:solidFill>
              <a:latin typeface="Arimo"/>
              <a:ea typeface="Arimo"/>
              <a:cs typeface="Arimo"/>
              <a:sym typeface="Arimo"/>
            </a:endParaRPr>
          </a:p>
          <a:p>
            <a:pPr marL="0" lvl="0" indent="0" algn="ctr" rtl="0">
              <a:spcBef>
                <a:spcPts val="0"/>
              </a:spcBef>
              <a:spcAft>
                <a:spcPts val="0"/>
              </a:spcAft>
              <a:buNone/>
            </a:pPr>
            <a:r>
              <a:rPr lang="es" sz="1800" b="1">
                <a:solidFill>
                  <a:srgbClr val="FFFFFF"/>
                </a:solidFill>
                <a:latin typeface="Arimo"/>
                <a:ea typeface="Arimo"/>
                <a:cs typeface="Arimo"/>
                <a:sym typeface="Arimo"/>
              </a:rPr>
              <a:t>Partners</a:t>
            </a:r>
            <a:endParaRPr sz="1800" b="1">
              <a:solidFill>
                <a:srgbClr val="FFFFFF"/>
              </a:solidFill>
              <a:latin typeface="Arimo"/>
              <a:ea typeface="Arimo"/>
              <a:cs typeface="Arimo"/>
              <a:sym typeface="Arimo"/>
            </a:endParaRPr>
          </a:p>
        </p:txBody>
      </p:sp>
      <p:sp>
        <p:nvSpPr>
          <p:cNvPr id="136" name="Google Shape;136;p17"/>
          <p:cNvSpPr txBox="1"/>
          <p:nvPr/>
        </p:nvSpPr>
        <p:spPr>
          <a:xfrm>
            <a:off x="3730000" y="3814600"/>
            <a:ext cx="12465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29B4AD"/>
                </a:solidFill>
                <a:latin typeface="Arimo"/>
                <a:ea typeface="Arimo"/>
                <a:cs typeface="Arimo"/>
                <a:sym typeface="Arimo"/>
              </a:rPr>
              <a:t>SAN DIEGO</a:t>
            </a:r>
            <a:endParaRPr b="1">
              <a:solidFill>
                <a:srgbClr val="29B4AD"/>
              </a:solidFill>
              <a:latin typeface="Arimo"/>
              <a:ea typeface="Arimo"/>
              <a:cs typeface="Arimo"/>
              <a:sym typeface="Arimo"/>
            </a:endParaRPr>
          </a:p>
          <a:p>
            <a:pPr marL="0" lvl="0" indent="0" algn="l" rtl="0">
              <a:spcBef>
                <a:spcPts val="0"/>
              </a:spcBef>
              <a:spcAft>
                <a:spcPts val="0"/>
              </a:spcAft>
              <a:buNone/>
            </a:pPr>
            <a:r>
              <a:rPr lang="es" b="1">
                <a:solidFill>
                  <a:srgbClr val="29B4AD"/>
                </a:solidFill>
                <a:latin typeface="Arimo"/>
                <a:ea typeface="Arimo"/>
                <a:cs typeface="Arimo"/>
                <a:sym typeface="Arimo"/>
              </a:rPr>
              <a:t>#1</a:t>
            </a:r>
            <a:r>
              <a:rPr lang="es">
                <a:latin typeface="Arimo"/>
                <a:ea typeface="Arimo"/>
                <a:cs typeface="Arimo"/>
                <a:sym typeface="Arimo"/>
              </a:rPr>
              <a:t> Mexico</a:t>
            </a:r>
            <a:endParaRPr>
              <a:latin typeface="Arimo"/>
              <a:ea typeface="Arimo"/>
              <a:cs typeface="Arimo"/>
              <a:sym typeface="Arimo"/>
            </a:endParaRPr>
          </a:p>
          <a:p>
            <a:pPr marL="0" lvl="0" indent="0" algn="l" rtl="0">
              <a:spcBef>
                <a:spcPts val="0"/>
              </a:spcBef>
              <a:spcAft>
                <a:spcPts val="0"/>
              </a:spcAft>
              <a:buNone/>
            </a:pPr>
            <a:r>
              <a:rPr lang="es" b="1">
                <a:solidFill>
                  <a:srgbClr val="29B4AD"/>
                </a:solidFill>
                <a:latin typeface="Arimo"/>
                <a:ea typeface="Arimo"/>
                <a:cs typeface="Arimo"/>
                <a:sym typeface="Arimo"/>
              </a:rPr>
              <a:t>#2</a:t>
            </a:r>
            <a:r>
              <a:rPr lang="es">
                <a:latin typeface="Arimo"/>
                <a:ea typeface="Arimo"/>
                <a:cs typeface="Arimo"/>
                <a:sym typeface="Arimo"/>
              </a:rPr>
              <a:t> Canada</a:t>
            </a:r>
            <a:endParaRPr>
              <a:latin typeface="Arimo"/>
              <a:ea typeface="Arimo"/>
              <a:cs typeface="Arimo"/>
              <a:sym typeface="Arimo"/>
            </a:endParaRPr>
          </a:p>
          <a:p>
            <a:pPr marL="0" lvl="0" indent="0" algn="l" rtl="0">
              <a:spcBef>
                <a:spcPts val="0"/>
              </a:spcBef>
              <a:spcAft>
                <a:spcPts val="0"/>
              </a:spcAft>
              <a:buNone/>
            </a:pPr>
            <a:r>
              <a:rPr lang="es" b="1">
                <a:solidFill>
                  <a:srgbClr val="29B4AD"/>
                </a:solidFill>
                <a:latin typeface="Arimo"/>
                <a:ea typeface="Arimo"/>
                <a:cs typeface="Arimo"/>
                <a:sym typeface="Arimo"/>
              </a:rPr>
              <a:t>#3 </a:t>
            </a:r>
            <a:r>
              <a:rPr lang="es">
                <a:latin typeface="Arimo"/>
                <a:ea typeface="Arimo"/>
                <a:cs typeface="Arimo"/>
                <a:sym typeface="Arimo"/>
              </a:rPr>
              <a:t>China</a:t>
            </a:r>
            <a:endParaRPr>
              <a:latin typeface="Arimo"/>
              <a:ea typeface="Arimo"/>
              <a:cs typeface="Arimo"/>
              <a:sym typeface="Arimo"/>
            </a:endParaRPr>
          </a:p>
        </p:txBody>
      </p:sp>
      <p:sp>
        <p:nvSpPr>
          <p:cNvPr id="137" name="Google Shape;137;p17"/>
          <p:cNvSpPr txBox="1"/>
          <p:nvPr/>
        </p:nvSpPr>
        <p:spPr>
          <a:xfrm>
            <a:off x="5351038" y="3814600"/>
            <a:ext cx="18969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b="1">
                <a:solidFill>
                  <a:srgbClr val="005CB9"/>
                </a:solidFill>
                <a:latin typeface="Arimo"/>
                <a:ea typeface="Arimo"/>
                <a:cs typeface="Arimo"/>
                <a:sym typeface="Arimo"/>
              </a:rPr>
              <a:t>TIJUANA</a:t>
            </a:r>
            <a:endParaRPr b="1">
              <a:solidFill>
                <a:srgbClr val="005CB9"/>
              </a:solidFill>
              <a:latin typeface="Arimo"/>
              <a:ea typeface="Arimo"/>
              <a:cs typeface="Arimo"/>
              <a:sym typeface="Arimo"/>
            </a:endParaRPr>
          </a:p>
          <a:p>
            <a:pPr marL="0" lvl="0" indent="0" algn="l" rtl="0">
              <a:spcBef>
                <a:spcPts val="0"/>
              </a:spcBef>
              <a:spcAft>
                <a:spcPts val="0"/>
              </a:spcAft>
              <a:buNone/>
            </a:pPr>
            <a:r>
              <a:rPr lang="es" b="1">
                <a:solidFill>
                  <a:srgbClr val="005CB9"/>
                </a:solidFill>
                <a:latin typeface="Arimo"/>
                <a:ea typeface="Arimo"/>
                <a:cs typeface="Arimo"/>
                <a:sym typeface="Arimo"/>
              </a:rPr>
              <a:t>#1</a:t>
            </a:r>
            <a:r>
              <a:rPr lang="es">
                <a:latin typeface="Arimo"/>
                <a:ea typeface="Arimo"/>
                <a:cs typeface="Arimo"/>
                <a:sym typeface="Arimo"/>
              </a:rPr>
              <a:t> United States</a:t>
            </a:r>
            <a:endParaRPr>
              <a:latin typeface="Arimo"/>
              <a:ea typeface="Arimo"/>
              <a:cs typeface="Arimo"/>
              <a:sym typeface="Arimo"/>
            </a:endParaRPr>
          </a:p>
          <a:p>
            <a:pPr marL="0" lvl="0" indent="0" algn="l" rtl="0">
              <a:spcBef>
                <a:spcPts val="0"/>
              </a:spcBef>
              <a:spcAft>
                <a:spcPts val="0"/>
              </a:spcAft>
              <a:buNone/>
            </a:pPr>
            <a:r>
              <a:rPr lang="es" b="1">
                <a:solidFill>
                  <a:srgbClr val="005CB9"/>
                </a:solidFill>
                <a:latin typeface="Arimo"/>
                <a:ea typeface="Arimo"/>
                <a:cs typeface="Arimo"/>
                <a:sym typeface="Arimo"/>
              </a:rPr>
              <a:t>#2 </a:t>
            </a:r>
            <a:r>
              <a:rPr lang="es">
                <a:latin typeface="Arimo"/>
                <a:ea typeface="Arimo"/>
                <a:cs typeface="Arimo"/>
                <a:sym typeface="Arimo"/>
              </a:rPr>
              <a:t>Canada</a:t>
            </a:r>
            <a:endParaRPr>
              <a:latin typeface="Arimo"/>
              <a:ea typeface="Arimo"/>
              <a:cs typeface="Arimo"/>
              <a:sym typeface="Arimo"/>
            </a:endParaRPr>
          </a:p>
          <a:p>
            <a:pPr marL="0" lvl="0" indent="0" algn="l" rtl="0">
              <a:spcBef>
                <a:spcPts val="0"/>
              </a:spcBef>
              <a:spcAft>
                <a:spcPts val="0"/>
              </a:spcAft>
              <a:buNone/>
            </a:pPr>
            <a:r>
              <a:rPr lang="es" b="1">
                <a:solidFill>
                  <a:srgbClr val="005CB9"/>
                </a:solidFill>
                <a:latin typeface="Arimo"/>
                <a:ea typeface="Arimo"/>
                <a:cs typeface="Arimo"/>
                <a:sym typeface="Arimo"/>
              </a:rPr>
              <a:t>#3</a:t>
            </a:r>
            <a:r>
              <a:rPr lang="es">
                <a:latin typeface="Arimo"/>
                <a:ea typeface="Arimo"/>
                <a:cs typeface="Arimo"/>
                <a:sym typeface="Arimo"/>
              </a:rPr>
              <a:t> China</a:t>
            </a:r>
            <a:endParaRPr>
              <a:latin typeface="Arimo"/>
              <a:ea typeface="Arimo"/>
              <a:cs typeface="Arimo"/>
              <a:sym typeface="Arim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8"/>
          <p:cNvSpPr txBox="1"/>
          <p:nvPr/>
        </p:nvSpPr>
        <p:spPr>
          <a:xfrm>
            <a:off x="1018350" y="203725"/>
            <a:ext cx="7107300" cy="661800"/>
          </a:xfrm>
          <a:prstGeom prst="rect">
            <a:avLst/>
          </a:prstGeom>
          <a:solidFill>
            <a:srgbClr val="29B4AD"/>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100" b="1">
                <a:solidFill>
                  <a:srgbClr val="FFFFFF"/>
                </a:solidFill>
                <a:latin typeface="Exo"/>
                <a:ea typeface="Exo"/>
                <a:cs typeface="Exo"/>
                <a:sym typeface="Exo"/>
              </a:rPr>
              <a:t>BORDER</a:t>
            </a:r>
            <a:endParaRPr sz="3100" b="1">
              <a:solidFill>
                <a:srgbClr val="FFFFFF"/>
              </a:solidFill>
              <a:latin typeface="Exo"/>
              <a:ea typeface="Exo"/>
              <a:cs typeface="Exo"/>
              <a:sym typeface="Exo"/>
            </a:endParaRPr>
          </a:p>
        </p:txBody>
      </p:sp>
      <p:sp>
        <p:nvSpPr>
          <p:cNvPr id="143" name="Google Shape;143;p18"/>
          <p:cNvSpPr txBox="1"/>
          <p:nvPr/>
        </p:nvSpPr>
        <p:spPr>
          <a:xfrm>
            <a:off x="991875" y="1999238"/>
            <a:ext cx="2713800" cy="707856"/>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700" b="1">
                <a:solidFill>
                  <a:srgbClr val="434343"/>
                </a:solidFill>
                <a:latin typeface="Arimo"/>
                <a:ea typeface="Arimo"/>
                <a:cs typeface="Arimo"/>
                <a:sym typeface="Arimo"/>
              </a:rPr>
              <a:t>Annual Northbound Truck Crossings</a:t>
            </a:r>
            <a:endParaRPr sz="1700" b="1">
              <a:solidFill>
                <a:srgbClr val="434343"/>
              </a:solidFill>
              <a:latin typeface="Arimo"/>
              <a:ea typeface="Arimo"/>
              <a:cs typeface="Arimo"/>
              <a:sym typeface="Arimo"/>
            </a:endParaRPr>
          </a:p>
        </p:txBody>
      </p:sp>
      <p:sp>
        <p:nvSpPr>
          <p:cNvPr id="144" name="Google Shape;144;p18"/>
          <p:cNvSpPr txBox="1"/>
          <p:nvPr/>
        </p:nvSpPr>
        <p:spPr>
          <a:xfrm>
            <a:off x="1600125" y="1198850"/>
            <a:ext cx="14973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100" b="1">
                <a:solidFill>
                  <a:srgbClr val="005CB9"/>
                </a:solidFill>
                <a:latin typeface="Arimo"/>
                <a:ea typeface="Arimo"/>
                <a:cs typeface="Arimo"/>
                <a:sym typeface="Arimo"/>
              </a:rPr>
              <a:t>1.37 MILLION</a:t>
            </a:r>
            <a:endParaRPr sz="2100" b="1">
              <a:solidFill>
                <a:srgbClr val="005CB9"/>
              </a:solidFill>
              <a:latin typeface="Arimo"/>
              <a:ea typeface="Arimo"/>
              <a:cs typeface="Arimo"/>
              <a:sym typeface="Arimo"/>
            </a:endParaRPr>
          </a:p>
        </p:txBody>
      </p:sp>
      <p:sp>
        <p:nvSpPr>
          <p:cNvPr id="145" name="Google Shape;145;p18"/>
          <p:cNvSpPr txBox="1"/>
          <p:nvPr/>
        </p:nvSpPr>
        <p:spPr>
          <a:xfrm>
            <a:off x="5398850" y="1999250"/>
            <a:ext cx="27138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700" b="1">
                <a:solidFill>
                  <a:srgbClr val="434343"/>
                </a:solidFill>
                <a:latin typeface="Arimo"/>
                <a:ea typeface="Arimo"/>
                <a:cs typeface="Arimo"/>
                <a:sym typeface="Arimo"/>
              </a:rPr>
              <a:t>Annual US-Mexico Total Truck Crossings</a:t>
            </a:r>
            <a:endParaRPr sz="1700" b="1">
              <a:solidFill>
                <a:srgbClr val="434343"/>
              </a:solidFill>
              <a:latin typeface="Arimo"/>
              <a:ea typeface="Arimo"/>
              <a:cs typeface="Arimo"/>
              <a:sym typeface="Arimo"/>
            </a:endParaRPr>
          </a:p>
        </p:txBody>
      </p:sp>
      <p:sp>
        <p:nvSpPr>
          <p:cNvPr id="146" name="Google Shape;146;p18"/>
          <p:cNvSpPr txBox="1"/>
          <p:nvPr/>
        </p:nvSpPr>
        <p:spPr>
          <a:xfrm>
            <a:off x="6007100" y="1198850"/>
            <a:ext cx="1497300" cy="831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100" b="1">
                <a:solidFill>
                  <a:srgbClr val="005CB9"/>
                </a:solidFill>
                <a:latin typeface="Arimo"/>
                <a:ea typeface="Arimo"/>
                <a:cs typeface="Arimo"/>
                <a:sym typeface="Arimo"/>
              </a:rPr>
              <a:t>6.9 </a:t>
            </a:r>
            <a:endParaRPr sz="2100" b="1">
              <a:solidFill>
                <a:srgbClr val="005CB9"/>
              </a:solidFill>
              <a:latin typeface="Arimo"/>
              <a:ea typeface="Arimo"/>
              <a:cs typeface="Arimo"/>
              <a:sym typeface="Arimo"/>
            </a:endParaRPr>
          </a:p>
          <a:p>
            <a:pPr marL="0" lvl="0" indent="0" algn="ctr" rtl="0">
              <a:spcBef>
                <a:spcPts val="0"/>
              </a:spcBef>
              <a:spcAft>
                <a:spcPts val="0"/>
              </a:spcAft>
              <a:buNone/>
            </a:pPr>
            <a:r>
              <a:rPr lang="es" sz="2100" b="1">
                <a:solidFill>
                  <a:srgbClr val="005CB9"/>
                </a:solidFill>
                <a:latin typeface="Arimo"/>
                <a:ea typeface="Arimo"/>
                <a:cs typeface="Arimo"/>
                <a:sym typeface="Arimo"/>
              </a:rPr>
              <a:t>MILLION</a:t>
            </a:r>
            <a:endParaRPr sz="2100" b="1">
              <a:solidFill>
                <a:srgbClr val="005CB9"/>
              </a:solidFill>
              <a:latin typeface="Arimo"/>
              <a:ea typeface="Arimo"/>
              <a:cs typeface="Arimo"/>
              <a:sym typeface="Arimo"/>
            </a:endParaRPr>
          </a:p>
        </p:txBody>
      </p:sp>
      <p:sp>
        <p:nvSpPr>
          <p:cNvPr id="147" name="Google Shape;147;p18"/>
          <p:cNvSpPr txBox="1"/>
          <p:nvPr/>
        </p:nvSpPr>
        <p:spPr>
          <a:xfrm>
            <a:off x="1600125" y="3114750"/>
            <a:ext cx="14973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100" b="1">
                <a:solidFill>
                  <a:srgbClr val="005CB9"/>
                </a:solidFill>
                <a:latin typeface="Arimo"/>
                <a:ea typeface="Arimo"/>
                <a:cs typeface="Arimo"/>
                <a:sym typeface="Arimo"/>
              </a:rPr>
              <a:t>$6.2 B</a:t>
            </a:r>
            <a:endParaRPr sz="2100" b="1">
              <a:solidFill>
                <a:srgbClr val="005CB9"/>
              </a:solidFill>
              <a:latin typeface="Arimo"/>
              <a:ea typeface="Arimo"/>
              <a:cs typeface="Arimo"/>
              <a:sym typeface="Arimo"/>
            </a:endParaRPr>
          </a:p>
        </p:txBody>
      </p:sp>
      <p:sp>
        <p:nvSpPr>
          <p:cNvPr id="148" name="Google Shape;148;p18"/>
          <p:cNvSpPr txBox="1"/>
          <p:nvPr/>
        </p:nvSpPr>
        <p:spPr>
          <a:xfrm>
            <a:off x="1072560" y="3607350"/>
            <a:ext cx="27138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700" b="1">
                <a:solidFill>
                  <a:srgbClr val="434343"/>
                </a:solidFill>
                <a:latin typeface="Arimo"/>
                <a:ea typeface="Arimo"/>
                <a:cs typeface="Arimo"/>
                <a:sym typeface="Arimo"/>
              </a:rPr>
              <a:t>Annual Value of Commercial Crossings</a:t>
            </a:r>
            <a:endParaRPr sz="1700" b="1">
              <a:solidFill>
                <a:srgbClr val="434343"/>
              </a:solidFill>
              <a:latin typeface="Arimo"/>
              <a:ea typeface="Arimo"/>
              <a:cs typeface="Arimo"/>
              <a:sym typeface="Arimo"/>
            </a:endParaRPr>
          </a:p>
        </p:txBody>
      </p:sp>
      <p:sp>
        <p:nvSpPr>
          <p:cNvPr id="149" name="Google Shape;149;p18"/>
          <p:cNvSpPr txBox="1"/>
          <p:nvPr/>
        </p:nvSpPr>
        <p:spPr>
          <a:xfrm>
            <a:off x="5398850" y="3607350"/>
            <a:ext cx="27138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700" b="1">
                <a:solidFill>
                  <a:srgbClr val="434343"/>
                </a:solidFill>
                <a:latin typeface="Arimo"/>
                <a:ea typeface="Arimo"/>
                <a:cs typeface="Arimo"/>
                <a:sym typeface="Arimo"/>
              </a:rPr>
              <a:t>Annual Regional Trade Across Ports of Entry</a:t>
            </a:r>
            <a:endParaRPr sz="1700" b="1">
              <a:solidFill>
                <a:srgbClr val="434343"/>
              </a:solidFill>
              <a:latin typeface="Arimo"/>
              <a:ea typeface="Arimo"/>
              <a:cs typeface="Arimo"/>
              <a:sym typeface="Arimo"/>
            </a:endParaRPr>
          </a:p>
        </p:txBody>
      </p:sp>
      <p:sp>
        <p:nvSpPr>
          <p:cNvPr id="150" name="Google Shape;150;p18"/>
          <p:cNvSpPr txBox="1"/>
          <p:nvPr/>
        </p:nvSpPr>
        <p:spPr>
          <a:xfrm>
            <a:off x="6007100" y="3114738"/>
            <a:ext cx="14973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100" b="1">
                <a:solidFill>
                  <a:srgbClr val="005CB9"/>
                </a:solidFill>
                <a:latin typeface="Arimo"/>
                <a:ea typeface="Arimo"/>
                <a:cs typeface="Arimo"/>
                <a:sym typeface="Arimo"/>
              </a:rPr>
              <a:t>$50 B</a:t>
            </a:r>
            <a:endParaRPr sz="2100" b="1">
              <a:solidFill>
                <a:srgbClr val="005CB9"/>
              </a:solidFill>
              <a:latin typeface="Arimo"/>
              <a:ea typeface="Arimo"/>
              <a:cs typeface="Arimo"/>
              <a:sym typeface="Arimo"/>
            </a:endParaRPr>
          </a:p>
        </p:txBody>
      </p:sp>
      <p:sp>
        <p:nvSpPr>
          <p:cNvPr id="151" name="Google Shape;151;p18"/>
          <p:cNvSpPr/>
          <p:nvPr/>
        </p:nvSpPr>
        <p:spPr>
          <a:xfrm>
            <a:off x="0" y="4707250"/>
            <a:ext cx="9144000" cy="436200"/>
          </a:xfrm>
          <a:prstGeom prst="rect">
            <a:avLst/>
          </a:prstGeom>
          <a:solidFill>
            <a:srgbClr val="023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52" name="Google Shape;152;p18"/>
          <p:cNvCxnSpPr/>
          <p:nvPr/>
        </p:nvCxnSpPr>
        <p:spPr>
          <a:xfrm>
            <a:off x="4572000" y="1193688"/>
            <a:ext cx="0" cy="3185400"/>
          </a:xfrm>
          <a:prstGeom prst="straightConnector1">
            <a:avLst/>
          </a:prstGeom>
          <a:noFill/>
          <a:ln w="9525" cap="flat" cmpd="sng">
            <a:solidFill>
              <a:srgbClr val="F68D2D"/>
            </a:solidFill>
            <a:prstDash val="solid"/>
            <a:round/>
            <a:headEnd type="none" w="med" len="med"/>
            <a:tailEnd type="none" w="med" len="med"/>
          </a:ln>
        </p:spPr>
      </p:cxnSp>
      <p:cxnSp>
        <p:nvCxnSpPr>
          <p:cNvPr id="153" name="Google Shape;153;p18"/>
          <p:cNvCxnSpPr/>
          <p:nvPr/>
        </p:nvCxnSpPr>
        <p:spPr>
          <a:xfrm>
            <a:off x="545650" y="2937375"/>
            <a:ext cx="3532500" cy="0"/>
          </a:xfrm>
          <a:prstGeom prst="straightConnector1">
            <a:avLst/>
          </a:prstGeom>
          <a:noFill/>
          <a:ln w="9525" cap="flat" cmpd="sng">
            <a:solidFill>
              <a:srgbClr val="F68D2D"/>
            </a:solidFill>
            <a:prstDash val="solid"/>
            <a:round/>
            <a:headEnd type="none" w="med" len="med"/>
            <a:tailEnd type="none" w="med" len="med"/>
          </a:ln>
        </p:spPr>
      </p:cxnSp>
      <p:cxnSp>
        <p:nvCxnSpPr>
          <p:cNvPr id="154" name="Google Shape;154;p18"/>
          <p:cNvCxnSpPr/>
          <p:nvPr/>
        </p:nvCxnSpPr>
        <p:spPr>
          <a:xfrm>
            <a:off x="5094250" y="2949750"/>
            <a:ext cx="3532500" cy="0"/>
          </a:xfrm>
          <a:prstGeom prst="straightConnector1">
            <a:avLst/>
          </a:prstGeom>
          <a:noFill/>
          <a:ln w="9525" cap="flat" cmpd="sng">
            <a:solidFill>
              <a:srgbClr val="F68D2D"/>
            </a:solidFill>
            <a:prstDash val="solid"/>
            <a:round/>
            <a:headEnd type="none" w="med" len="med"/>
            <a:tailEnd type="none" w="med" len="med"/>
          </a:ln>
        </p:spPr>
      </p:cxnSp>
      <p:sp>
        <p:nvSpPr>
          <p:cNvPr id="3" name="TextBox 2">
            <a:extLst>
              <a:ext uri="{FF2B5EF4-FFF2-40B4-BE49-F238E27FC236}">
                <a16:creationId xmlns:a16="http://schemas.microsoft.com/office/drawing/2014/main" id="{81BDC400-408B-0322-DFC3-6F807EC84C42}"/>
              </a:ext>
            </a:extLst>
          </p:cNvPr>
          <p:cNvSpPr txBox="1"/>
          <p:nvPr/>
        </p:nvSpPr>
        <p:spPr>
          <a:xfrm>
            <a:off x="1352733" y="2635399"/>
            <a:ext cx="2386705" cy="261610"/>
          </a:xfrm>
          <a:prstGeom prst="rect">
            <a:avLst/>
          </a:prstGeom>
          <a:noFill/>
        </p:spPr>
        <p:txBody>
          <a:bodyPr wrap="square">
            <a:spAutoFit/>
          </a:bodyPr>
          <a:lstStyle/>
          <a:p>
            <a:r>
              <a:rPr lang="es" sz="1100" i="1">
                <a:solidFill>
                  <a:srgbClr val="434343"/>
                </a:solidFill>
                <a:latin typeface="Arimo"/>
                <a:ea typeface="Arimo"/>
                <a:cs typeface="Arimo"/>
                <a:sym typeface="Arimo"/>
              </a:rPr>
              <a:t>(Otay Mesa &amp; Calexico LPOE)</a:t>
            </a:r>
            <a:endParaRPr lang="en-US" sz="1100" i="1"/>
          </a:p>
        </p:txBody>
      </p:sp>
      <p:sp>
        <p:nvSpPr>
          <p:cNvPr id="4" name="TextBox 3">
            <a:extLst>
              <a:ext uri="{FF2B5EF4-FFF2-40B4-BE49-F238E27FC236}">
                <a16:creationId xmlns:a16="http://schemas.microsoft.com/office/drawing/2014/main" id="{696CE51B-BDEA-BE33-0025-C18D1DB5F161}"/>
              </a:ext>
            </a:extLst>
          </p:cNvPr>
          <p:cNvSpPr txBox="1"/>
          <p:nvPr/>
        </p:nvSpPr>
        <p:spPr>
          <a:xfrm>
            <a:off x="1459275" y="4240760"/>
            <a:ext cx="2386705" cy="261610"/>
          </a:xfrm>
          <a:prstGeom prst="rect">
            <a:avLst/>
          </a:prstGeom>
          <a:noFill/>
        </p:spPr>
        <p:txBody>
          <a:bodyPr wrap="square">
            <a:spAutoFit/>
          </a:bodyPr>
          <a:lstStyle/>
          <a:p>
            <a:r>
              <a:rPr lang="es" sz="1100" i="1">
                <a:solidFill>
                  <a:srgbClr val="434343"/>
                </a:solidFill>
                <a:latin typeface="Arimo"/>
                <a:ea typeface="Arimo"/>
                <a:cs typeface="Arimo"/>
                <a:sym typeface="Arimo"/>
              </a:rPr>
              <a:t>(Northbound + Southbound)</a:t>
            </a:r>
            <a:endParaRPr lang="en-US" sz="1100" i="1"/>
          </a:p>
        </p:txBody>
      </p:sp>
      <p:sp>
        <p:nvSpPr>
          <p:cNvPr id="5" name="TextBox 4">
            <a:extLst>
              <a:ext uri="{FF2B5EF4-FFF2-40B4-BE49-F238E27FC236}">
                <a16:creationId xmlns:a16="http://schemas.microsoft.com/office/drawing/2014/main" id="{1ED3F504-E097-8253-B9DF-57F13D1E4CAE}"/>
              </a:ext>
            </a:extLst>
          </p:cNvPr>
          <p:cNvSpPr txBox="1"/>
          <p:nvPr/>
        </p:nvSpPr>
        <p:spPr>
          <a:xfrm>
            <a:off x="6117885" y="4235234"/>
            <a:ext cx="2386705" cy="261610"/>
          </a:xfrm>
          <a:prstGeom prst="rect">
            <a:avLst/>
          </a:prstGeom>
          <a:noFill/>
        </p:spPr>
        <p:txBody>
          <a:bodyPr wrap="square">
            <a:spAutoFit/>
          </a:bodyPr>
          <a:lstStyle/>
          <a:p>
            <a:r>
              <a:rPr lang="es" sz="1100" i="1">
                <a:solidFill>
                  <a:srgbClr val="434343"/>
                </a:solidFill>
                <a:latin typeface="Arimo"/>
                <a:ea typeface="Arimo"/>
                <a:cs typeface="Arimo"/>
                <a:sym typeface="Arimo"/>
              </a:rPr>
              <a:t>(Otay Mesa LPOE)</a:t>
            </a:r>
            <a:endParaRPr lang="en-US" sz="1100" i="1"/>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8"/>
          <p:cNvSpPr txBox="1"/>
          <p:nvPr/>
        </p:nvSpPr>
        <p:spPr>
          <a:xfrm>
            <a:off x="1018350" y="203725"/>
            <a:ext cx="7107300" cy="1138743"/>
          </a:xfrm>
          <a:prstGeom prst="rect">
            <a:avLst/>
          </a:prstGeom>
          <a:solidFill>
            <a:srgbClr val="29B4AD"/>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100" b="1">
                <a:solidFill>
                  <a:srgbClr val="FFFFFF"/>
                </a:solidFill>
                <a:latin typeface="Exo"/>
                <a:ea typeface="Exo"/>
                <a:cs typeface="Exo"/>
                <a:sym typeface="Exo"/>
              </a:rPr>
              <a:t>AVERAGE MONTHLY BORDER CROSSINGS (NORTHBOUND)</a:t>
            </a:r>
            <a:endParaRPr sz="3100" b="1">
              <a:solidFill>
                <a:srgbClr val="FFFFFF"/>
              </a:solidFill>
              <a:latin typeface="Exo"/>
              <a:ea typeface="Exo"/>
              <a:cs typeface="Exo"/>
              <a:sym typeface="Exo"/>
            </a:endParaRPr>
          </a:p>
        </p:txBody>
      </p:sp>
      <p:sp>
        <p:nvSpPr>
          <p:cNvPr id="151" name="Google Shape;151;p18"/>
          <p:cNvSpPr/>
          <p:nvPr/>
        </p:nvSpPr>
        <p:spPr>
          <a:xfrm>
            <a:off x="0" y="4870967"/>
            <a:ext cx="9144000" cy="285930"/>
          </a:xfrm>
          <a:prstGeom prst="rect">
            <a:avLst/>
          </a:prstGeom>
          <a:solidFill>
            <a:srgbClr val="023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 name="Google Shape;166;p19">
            <a:extLst>
              <a:ext uri="{FF2B5EF4-FFF2-40B4-BE49-F238E27FC236}">
                <a16:creationId xmlns:a16="http://schemas.microsoft.com/office/drawing/2014/main" id="{B9E3492B-9B54-CE27-93A0-86670E79EC18}"/>
              </a:ext>
            </a:extLst>
          </p:cNvPr>
          <p:cNvSpPr txBox="1"/>
          <p:nvPr/>
        </p:nvSpPr>
        <p:spPr>
          <a:xfrm>
            <a:off x="810450" y="4517778"/>
            <a:ext cx="7523100" cy="369302"/>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200" i="1">
                <a:solidFill>
                  <a:srgbClr val="434343"/>
                </a:solidFill>
                <a:latin typeface="Arimo"/>
                <a:ea typeface="Arimo"/>
                <a:cs typeface="Arimo"/>
                <a:sym typeface="Arimo"/>
              </a:rPr>
              <a:t>* CBP San Diego Field Office Land Ports of Entry February 2023 Report, San Ysidro &amp; Otay Mesa LPOE</a:t>
            </a:r>
            <a:endParaRPr sz="1050" i="1">
              <a:solidFill>
                <a:srgbClr val="434343"/>
              </a:solidFill>
              <a:latin typeface="Arimo"/>
              <a:ea typeface="Arimo"/>
              <a:cs typeface="Arimo"/>
              <a:sym typeface="Arimo"/>
            </a:endParaRPr>
          </a:p>
        </p:txBody>
      </p:sp>
      <p:sp>
        <p:nvSpPr>
          <p:cNvPr id="8" name="Google Shape;135;p17">
            <a:extLst>
              <a:ext uri="{FF2B5EF4-FFF2-40B4-BE49-F238E27FC236}">
                <a16:creationId xmlns:a16="http://schemas.microsoft.com/office/drawing/2014/main" id="{A8C4F706-9388-7FFC-5B5B-F107A5930905}"/>
              </a:ext>
            </a:extLst>
          </p:cNvPr>
          <p:cNvSpPr txBox="1"/>
          <p:nvPr/>
        </p:nvSpPr>
        <p:spPr>
          <a:xfrm>
            <a:off x="620097" y="1584019"/>
            <a:ext cx="2026500" cy="1631185"/>
          </a:xfrm>
          <a:prstGeom prst="rect">
            <a:avLst/>
          </a:prstGeom>
          <a:solidFill>
            <a:srgbClr val="D4285E"/>
          </a:solidFill>
          <a:ln w="9525" cap="flat" cmpd="sng">
            <a:solidFill>
              <a:srgbClr val="D4285E"/>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lang="en-US" sz="1800" b="1">
              <a:solidFill>
                <a:srgbClr val="FFFFFF"/>
              </a:solidFill>
              <a:latin typeface="Arimo"/>
              <a:ea typeface="Arimo"/>
              <a:cs typeface="Arimo"/>
              <a:sym typeface="Arimo"/>
            </a:endParaRPr>
          </a:p>
          <a:p>
            <a:pPr marL="0" lvl="0" indent="0" algn="ctr" rtl="0">
              <a:spcBef>
                <a:spcPts val="0"/>
              </a:spcBef>
              <a:spcAft>
                <a:spcPts val="0"/>
              </a:spcAft>
              <a:buNone/>
            </a:pPr>
            <a:r>
              <a:rPr lang="en-US" sz="2000" b="1">
                <a:solidFill>
                  <a:srgbClr val="FFFFFF"/>
                </a:solidFill>
                <a:latin typeface="Arimo"/>
                <a:ea typeface="Arimo"/>
                <a:cs typeface="Arimo"/>
                <a:sym typeface="Arimo"/>
              </a:rPr>
              <a:t>3.3</a:t>
            </a:r>
          </a:p>
          <a:p>
            <a:pPr marL="0" lvl="0" indent="0" algn="ctr" rtl="0">
              <a:spcBef>
                <a:spcPts val="0"/>
              </a:spcBef>
              <a:spcAft>
                <a:spcPts val="0"/>
              </a:spcAft>
              <a:buNone/>
            </a:pPr>
            <a:r>
              <a:rPr lang="en-US" sz="2000" b="1">
                <a:solidFill>
                  <a:srgbClr val="FFFFFF"/>
                </a:solidFill>
                <a:latin typeface="Arimo"/>
                <a:ea typeface="Arimo"/>
                <a:cs typeface="Arimo"/>
                <a:sym typeface="Arimo"/>
              </a:rPr>
              <a:t>MILLION</a:t>
            </a:r>
          </a:p>
          <a:p>
            <a:pPr marL="0" lvl="0" indent="0" algn="ctr" rtl="0">
              <a:spcBef>
                <a:spcPts val="0"/>
              </a:spcBef>
              <a:spcAft>
                <a:spcPts val="0"/>
              </a:spcAft>
              <a:buNone/>
            </a:pPr>
            <a:r>
              <a:rPr lang="en-US" sz="1800">
                <a:solidFill>
                  <a:srgbClr val="FFFFFF"/>
                </a:solidFill>
                <a:latin typeface="Arimo"/>
                <a:ea typeface="Arimo"/>
                <a:cs typeface="Arimo"/>
                <a:sym typeface="Arimo"/>
              </a:rPr>
              <a:t>Travelers</a:t>
            </a:r>
          </a:p>
          <a:p>
            <a:pPr marL="0" lvl="0" indent="0" algn="ctr" rtl="0">
              <a:spcBef>
                <a:spcPts val="0"/>
              </a:spcBef>
              <a:spcAft>
                <a:spcPts val="0"/>
              </a:spcAft>
              <a:buNone/>
            </a:pPr>
            <a:endParaRPr sz="1800" b="1">
              <a:solidFill>
                <a:srgbClr val="FFFFFF"/>
              </a:solidFill>
              <a:latin typeface="Arimo"/>
              <a:ea typeface="Arimo"/>
              <a:cs typeface="Arimo"/>
              <a:sym typeface="Arimo"/>
            </a:endParaRPr>
          </a:p>
        </p:txBody>
      </p:sp>
      <p:sp>
        <p:nvSpPr>
          <p:cNvPr id="9" name="Google Shape;135;p17">
            <a:extLst>
              <a:ext uri="{FF2B5EF4-FFF2-40B4-BE49-F238E27FC236}">
                <a16:creationId xmlns:a16="http://schemas.microsoft.com/office/drawing/2014/main" id="{D1824767-761C-0329-3682-C6FDAA5E7262}"/>
              </a:ext>
            </a:extLst>
          </p:cNvPr>
          <p:cNvSpPr txBox="1"/>
          <p:nvPr/>
        </p:nvSpPr>
        <p:spPr>
          <a:xfrm>
            <a:off x="3377975" y="1598272"/>
            <a:ext cx="2411744" cy="1631185"/>
          </a:xfrm>
          <a:prstGeom prst="rect">
            <a:avLst/>
          </a:prstGeom>
          <a:solidFill>
            <a:srgbClr val="D4285E"/>
          </a:solidFill>
          <a:ln w="9525" cap="flat" cmpd="sng">
            <a:solidFill>
              <a:srgbClr val="D4285E"/>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lang="en-US" sz="1800" b="1">
              <a:solidFill>
                <a:srgbClr val="FFFFFF"/>
              </a:solidFill>
              <a:latin typeface="Arimo"/>
              <a:ea typeface="Arimo"/>
              <a:cs typeface="Arimo"/>
              <a:sym typeface="Arimo"/>
            </a:endParaRPr>
          </a:p>
          <a:p>
            <a:pPr marL="0" lvl="0" indent="0" algn="ctr" rtl="0">
              <a:spcBef>
                <a:spcPts val="0"/>
              </a:spcBef>
              <a:spcAft>
                <a:spcPts val="0"/>
              </a:spcAft>
              <a:buNone/>
            </a:pPr>
            <a:r>
              <a:rPr lang="en-US" sz="2000" b="1">
                <a:solidFill>
                  <a:srgbClr val="FFFFFF"/>
                </a:solidFill>
                <a:latin typeface="Arimo"/>
                <a:ea typeface="Arimo"/>
                <a:cs typeface="Arimo"/>
                <a:sym typeface="Arimo"/>
              </a:rPr>
              <a:t>1.6</a:t>
            </a:r>
          </a:p>
          <a:p>
            <a:pPr marL="0" lvl="0" indent="0" algn="ctr" rtl="0">
              <a:spcBef>
                <a:spcPts val="0"/>
              </a:spcBef>
              <a:spcAft>
                <a:spcPts val="0"/>
              </a:spcAft>
              <a:buNone/>
            </a:pPr>
            <a:r>
              <a:rPr lang="en-US" sz="2000" b="1">
                <a:solidFill>
                  <a:srgbClr val="FFFFFF"/>
                </a:solidFill>
                <a:latin typeface="Arimo"/>
                <a:ea typeface="Arimo"/>
                <a:cs typeface="Arimo"/>
                <a:sym typeface="Arimo"/>
              </a:rPr>
              <a:t>MILLION</a:t>
            </a:r>
          </a:p>
          <a:p>
            <a:pPr marL="0" lvl="0" indent="0" algn="ctr" rtl="0">
              <a:spcBef>
                <a:spcPts val="0"/>
              </a:spcBef>
              <a:spcAft>
                <a:spcPts val="0"/>
              </a:spcAft>
              <a:buNone/>
            </a:pPr>
            <a:r>
              <a:rPr lang="en-US" sz="1800">
                <a:solidFill>
                  <a:srgbClr val="FFFFFF"/>
                </a:solidFill>
                <a:latin typeface="Arimo"/>
                <a:ea typeface="Arimo"/>
                <a:cs typeface="Arimo"/>
                <a:sym typeface="Arimo"/>
              </a:rPr>
              <a:t>Passenger Vehicles</a:t>
            </a:r>
          </a:p>
          <a:p>
            <a:pPr marL="0" lvl="0" indent="0" algn="ctr" rtl="0">
              <a:spcBef>
                <a:spcPts val="0"/>
              </a:spcBef>
              <a:spcAft>
                <a:spcPts val="0"/>
              </a:spcAft>
              <a:buNone/>
            </a:pPr>
            <a:endParaRPr sz="1800" b="1">
              <a:solidFill>
                <a:srgbClr val="FFFFFF"/>
              </a:solidFill>
              <a:latin typeface="Arimo"/>
              <a:ea typeface="Arimo"/>
              <a:cs typeface="Arimo"/>
              <a:sym typeface="Arimo"/>
            </a:endParaRPr>
          </a:p>
        </p:txBody>
      </p:sp>
      <p:sp>
        <p:nvSpPr>
          <p:cNvPr id="10" name="Google Shape;135;p17">
            <a:extLst>
              <a:ext uri="{FF2B5EF4-FFF2-40B4-BE49-F238E27FC236}">
                <a16:creationId xmlns:a16="http://schemas.microsoft.com/office/drawing/2014/main" id="{F25D8235-50A8-AB41-38B7-C9B49B5E98AD}"/>
              </a:ext>
            </a:extLst>
          </p:cNvPr>
          <p:cNvSpPr txBox="1"/>
          <p:nvPr/>
        </p:nvSpPr>
        <p:spPr>
          <a:xfrm>
            <a:off x="6521099" y="1558894"/>
            <a:ext cx="2026500" cy="1692741"/>
          </a:xfrm>
          <a:prstGeom prst="rect">
            <a:avLst/>
          </a:prstGeom>
          <a:solidFill>
            <a:srgbClr val="D4285E"/>
          </a:solidFill>
          <a:ln w="9525" cap="flat" cmpd="sng">
            <a:solidFill>
              <a:srgbClr val="D4285E"/>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endParaRPr lang="en-US" sz="2400" b="1">
              <a:solidFill>
                <a:srgbClr val="FFFFFF"/>
              </a:solidFill>
              <a:latin typeface="Arimo"/>
              <a:ea typeface="Arimo"/>
              <a:cs typeface="Arimo"/>
              <a:sym typeface="Arimo"/>
            </a:endParaRPr>
          </a:p>
          <a:p>
            <a:pPr marL="0" lvl="0" indent="0" algn="ctr" rtl="0">
              <a:spcBef>
                <a:spcPts val="0"/>
              </a:spcBef>
              <a:spcAft>
                <a:spcPts val="0"/>
              </a:spcAft>
              <a:buNone/>
            </a:pPr>
            <a:r>
              <a:rPr lang="en-US" sz="2000" b="1">
                <a:solidFill>
                  <a:srgbClr val="FFFFFF"/>
                </a:solidFill>
                <a:latin typeface="Arimo"/>
                <a:ea typeface="Arimo"/>
                <a:cs typeface="Arimo"/>
                <a:sym typeface="Arimo"/>
              </a:rPr>
              <a:t>&lt;700K</a:t>
            </a:r>
          </a:p>
          <a:p>
            <a:pPr marL="0" lvl="0" indent="0" algn="ctr" rtl="0">
              <a:spcBef>
                <a:spcPts val="0"/>
              </a:spcBef>
              <a:spcAft>
                <a:spcPts val="0"/>
              </a:spcAft>
              <a:buNone/>
            </a:pPr>
            <a:r>
              <a:rPr lang="en-US" sz="1800">
                <a:solidFill>
                  <a:srgbClr val="FFFFFF"/>
                </a:solidFill>
                <a:latin typeface="Arimo"/>
                <a:ea typeface="Arimo"/>
                <a:cs typeface="Arimo"/>
                <a:sym typeface="Arimo"/>
              </a:rPr>
              <a:t>Pedestrians</a:t>
            </a:r>
          </a:p>
          <a:p>
            <a:pPr marL="0" lvl="0" indent="0" algn="ctr" rtl="0">
              <a:spcBef>
                <a:spcPts val="0"/>
              </a:spcBef>
              <a:spcAft>
                <a:spcPts val="0"/>
              </a:spcAft>
              <a:buNone/>
            </a:pPr>
            <a:endParaRPr lang="en-US" sz="1800" b="1">
              <a:solidFill>
                <a:srgbClr val="FFFFFF"/>
              </a:solidFill>
              <a:latin typeface="Arimo"/>
              <a:ea typeface="Arimo"/>
              <a:cs typeface="Arimo"/>
              <a:sym typeface="Arimo"/>
            </a:endParaRPr>
          </a:p>
          <a:p>
            <a:pPr marL="0" lvl="0" indent="0" algn="ctr" rtl="0">
              <a:spcBef>
                <a:spcPts val="0"/>
              </a:spcBef>
              <a:spcAft>
                <a:spcPts val="0"/>
              </a:spcAft>
              <a:buNone/>
            </a:pPr>
            <a:endParaRPr sz="1800" b="1">
              <a:solidFill>
                <a:srgbClr val="FFFFFF"/>
              </a:solidFill>
              <a:latin typeface="Arimo"/>
              <a:ea typeface="Arimo"/>
              <a:cs typeface="Arimo"/>
              <a:sym typeface="Arimo"/>
            </a:endParaRPr>
          </a:p>
        </p:txBody>
      </p:sp>
      <p:pic>
        <p:nvPicPr>
          <p:cNvPr id="12" name="Graphic 11" descr="Users with solid fill">
            <a:extLst>
              <a:ext uri="{FF2B5EF4-FFF2-40B4-BE49-F238E27FC236}">
                <a16:creationId xmlns:a16="http://schemas.microsoft.com/office/drawing/2014/main" id="{91412433-8D04-521C-77D9-B576CE948D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62700" y="3386544"/>
            <a:ext cx="914400" cy="914400"/>
          </a:xfrm>
          <a:prstGeom prst="rect">
            <a:avLst/>
          </a:prstGeom>
        </p:spPr>
      </p:pic>
      <p:grpSp>
        <p:nvGrpSpPr>
          <p:cNvPr id="19" name="Group 18">
            <a:extLst>
              <a:ext uri="{FF2B5EF4-FFF2-40B4-BE49-F238E27FC236}">
                <a16:creationId xmlns:a16="http://schemas.microsoft.com/office/drawing/2014/main" id="{BA3A0B0F-98BE-D119-3913-AE41BB90FB4B}"/>
              </a:ext>
            </a:extLst>
          </p:cNvPr>
          <p:cNvGrpSpPr/>
          <p:nvPr/>
        </p:nvGrpSpPr>
        <p:grpSpPr>
          <a:xfrm>
            <a:off x="6969573" y="3526851"/>
            <a:ext cx="1129552" cy="585958"/>
            <a:chOff x="7050255" y="3662003"/>
            <a:chExt cx="1129552" cy="585958"/>
          </a:xfrm>
        </p:grpSpPr>
        <p:pic>
          <p:nvPicPr>
            <p:cNvPr id="14" name="Graphic 13" descr="Walk with solid fill">
              <a:extLst>
                <a:ext uri="{FF2B5EF4-FFF2-40B4-BE49-F238E27FC236}">
                  <a16:creationId xmlns:a16="http://schemas.microsoft.com/office/drawing/2014/main" id="{6E237C13-EC9C-C712-473D-6D0F6DB937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50255" y="3683185"/>
              <a:ext cx="564776" cy="564776"/>
            </a:xfrm>
            <a:prstGeom prst="rect">
              <a:avLst/>
            </a:prstGeom>
          </p:spPr>
        </p:pic>
        <p:pic>
          <p:nvPicPr>
            <p:cNvPr id="15" name="Graphic 14" descr="Walk with solid fill">
              <a:extLst>
                <a:ext uri="{FF2B5EF4-FFF2-40B4-BE49-F238E27FC236}">
                  <a16:creationId xmlns:a16="http://schemas.microsoft.com/office/drawing/2014/main" id="{7993B11A-FCDA-BF70-FB28-0F7154F5385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332643" y="3668932"/>
              <a:ext cx="564776" cy="564776"/>
            </a:xfrm>
            <a:prstGeom prst="rect">
              <a:avLst/>
            </a:prstGeom>
          </p:spPr>
        </p:pic>
        <p:pic>
          <p:nvPicPr>
            <p:cNvPr id="16" name="Graphic 15" descr="Walk with solid fill">
              <a:extLst>
                <a:ext uri="{FF2B5EF4-FFF2-40B4-BE49-F238E27FC236}">
                  <a16:creationId xmlns:a16="http://schemas.microsoft.com/office/drawing/2014/main" id="{C35DE77C-7195-717C-CD80-5478B4A1361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15031" y="3662003"/>
              <a:ext cx="564776" cy="564776"/>
            </a:xfrm>
            <a:prstGeom prst="rect">
              <a:avLst/>
            </a:prstGeom>
          </p:spPr>
        </p:pic>
      </p:grpSp>
      <p:pic>
        <p:nvPicPr>
          <p:cNvPr id="18" name="Graphic 17" descr="Car with solid fill">
            <a:extLst>
              <a:ext uri="{FF2B5EF4-FFF2-40B4-BE49-F238E27FC236}">
                <a16:creationId xmlns:a16="http://schemas.microsoft.com/office/drawing/2014/main" id="{9EAF631A-694D-435D-17CB-71A74E3849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034118" y="3386544"/>
            <a:ext cx="1035424" cy="914400"/>
          </a:xfrm>
          <a:prstGeom prst="rect">
            <a:avLst/>
          </a:prstGeom>
        </p:spPr>
      </p:pic>
    </p:spTree>
    <p:extLst>
      <p:ext uri="{BB962C8B-B14F-4D97-AF65-F5344CB8AC3E}">
        <p14:creationId xmlns:p14="http://schemas.microsoft.com/office/powerpoint/2010/main" val="1493029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9"/>
          <p:cNvSpPr txBox="1"/>
          <p:nvPr/>
        </p:nvSpPr>
        <p:spPr>
          <a:xfrm>
            <a:off x="1018350" y="203725"/>
            <a:ext cx="7107300" cy="661800"/>
          </a:xfrm>
          <a:prstGeom prst="rect">
            <a:avLst/>
          </a:prstGeom>
          <a:solidFill>
            <a:srgbClr val="29B4AD"/>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100" b="1">
                <a:solidFill>
                  <a:srgbClr val="FFFFFF"/>
                </a:solidFill>
                <a:latin typeface="Exo"/>
                <a:ea typeface="Exo"/>
                <a:cs typeface="Exo"/>
                <a:sym typeface="Exo"/>
              </a:rPr>
              <a:t>COLLEGES &amp; UNIVERSITIES</a:t>
            </a:r>
            <a:endParaRPr sz="3100" b="1">
              <a:solidFill>
                <a:srgbClr val="FFFFFF"/>
              </a:solidFill>
              <a:latin typeface="Exo"/>
              <a:ea typeface="Exo"/>
              <a:cs typeface="Exo"/>
              <a:sym typeface="Exo"/>
            </a:endParaRPr>
          </a:p>
        </p:txBody>
      </p:sp>
      <p:sp>
        <p:nvSpPr>
          <p:cNvPr id="160" name="Google Shape;160;p19"/>
          <p:cNvSpPr txBox="1"/>
          <p:nvPr/>
        </p:nvSpPr>
        <p:spPr>
          <a:xfrm>
            <a:off x="1122725" y="1245138"/>
            <a:ext cx="14973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200" b="1">
                <a:solidFill>
                  <a:srgbClr val="29B4AD"/>
                </a:solidFill>
                <a:latin typeface="Arimo"/>
                <a:ea typeface="Arimo"/>
                <a:cs typeface="Arimo"/>
                <a:sym typeface="Arimo"/>
              </a:rPr>
              <a:t>24</a:t>
            </a:r>
            <a:endParaRPr sz="3200" b="1">
              <a:solidFill>
                <a:srgbClr val="29B4AD"/>
              </a:solidFill>
              <a:latin typeface="Arimo"/>
              <a:ea typeface="Arimo"/>
              <a:cs typeface="Arimo"/>
              <a:sym typeface="Arimo"/>
            </a:endParaRPr>
          </a:p>
        </p:txBody>
      </p:sp>
      <p:sp>
        <p:nvSpPr>
          <p:cNvPr id="161" name="Google Shape;161;p19"/>
          <p:cNvSpPr txBox="1"/>
          <p:nvPr/>
        </p:nvSpPr>
        <p:spPr>
          <a:xfrm>
            <a:off x="3297900" y="1307925"/>
            <a:ext cx="14973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200" b="1">
                <a:solidFill>
                  <a:srgbClr val="005CB9"/>
                </a:solidFill>
                <a:latin typeface="Arimo"/>
                <a:ea typeface="Arimo"/>
                <a:cs typeface="Arimo"/>
                <a:sym typeface="Arimo"/>
              </a:rPr>
              <a:t>35 </a:t>
            </a:r>
            <a:endParaRPr sz="3200">
              <a:solidFill>
                <a:srgbClr val="005CB9"/>
              </a:solidFill>
              <a:latin typeface="Arimo"/>
              <a:ea typeface="Arimo"/>
              <a:cs typeface="Arimo"/>
              <a:sym typeface="Arimo"/>
            </a:endParaRPr>
          </a:p>
        </p:txBody>
      </p:sp>
      <p:sp>
        <p:nvSpPr>
          <p:cNvPr id="162" name="Google Shape;162;p19"/>
          <p:cNvSpPr txBox="1"/>
          <p:nvPr/>
        </p:nvSpPr>
        <p:spPr>
          <a:xfrm>
            <a:off x="3823350" y="2834700"/>
            <a:ext cx="1497300" cy="677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200" b="1">
                <a:solidFill>
                  <a:srgbClr val="D4285E"/>
                </a:solidFill>
                <a:latin typeface="Arimo"/>
                <a:ea typeface="Arimo"/>
                <a:cs typeface="Arimo"/>
                <a:sym typeface="Arimo"/>
              </a:rPr>
              <a:t>9</a:t>
            </a:r>
            <a:endParaRPr sz="3200">
              <a:solidFill>
                <a:srgbClr val="D4285E"/>
              </a:solidFill>
              <a:latin typeface="Arimo"/>
              <a:ea typeface="Arimo"/>
              <a:cs typeface="Arimo"/>
              <a:sym typeface="Arimo"/>
            </a:endParaRPr>
          </a:p>
        </p:txBody>
      </p:sp>
      <p:sp>
        <p:nvSpPr>
          <p:cNvPr id="163" name="Google Shape;163;p19"/>
          <p:cNvSpPr txBox="1"/>
          <p:nvPr/>
        </p:nvSpPr>
        <p:spPr>
          <a:xfrm>
            <a:off x="514475" y="1949238"/>
            <a:ext cx="27138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100" b="1">
                <a:solidFill>
                  <a:srgbClr val="434343"/>
                </a:solidFill>
                <a:latin typeface="Arimo"/>
                <a:ea typeface="Arimo"/>
                <a:cs typeface="Arimo"/>
                <a:sym typeface="Arimo"/>
              </a:rPr>
              <a:t>SAN DIEGO</a:t>
            </a:r>
            <a:endParaRPr sz="2100" b="1">
              <a:solidFill>
                <a:srgbClr val="434343"/>
              </a:solidFill>
              <a:latin typeface="Arimo"/>
              <a:ea typeface="Arimo"/>
              <a:cs typeface="Arimo"/>
              <a:sym typeface="Arimo"/>
            </a:endParaRPr>
          </a:p>
        </p:txBody>
      </p:sp>
      <p:sp>
        <p:nvSpPr>
          <p:cNvPr id="164" name="Google Shape;164;p19"/>
          <p:cNvSpPr txBox="1"/>
          <p:nvPr/>
        </p:nvSpPr>
        <p:spPr>
          <a:xfrm>
            <a:off x="2286000" y="3511800"/>
            <a:ext cx="4572000" cy="708000"/>
          </a:xfrm>
          <a:prstGeom prst="rect">
            <a:avLst/>
          </a:prstGeom>
          <a:noFill/>
          <a:ln w="9525" cap="flat" cmpd="sng">
            <a:solidFill>
              <a:srgbClr val="D4285E"/>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700" b="1">
                <a:solidFill>
                  <a:srgbClr val="023A5D"/>
                </a:solidFill>
                <a:latin typeface="Arimo"/>
                <a:ea typeface="Arimo"/>
                <a:cs typeface="Arimo"/>
                <a:sym typeface="Arimo"/>
              </a:rPr>
              <a:t>Number of Colleges &amp; Universities with Cross-Border Partnerships*</a:t>
            </a:r>
            <a:endParaRPr sz="1700" b="1">
              <a:solidFill>
                <a:srgbClr val="023A5D"/>
              </a:solidFill>
              <a:latin typeface="Arimo"/>
              <a:ea typeface="Arimo"/>
              <a:cs typeface="Arimo"/>
              <a:sym typeface="Arimo"/>
            </a:endParaRPr>
          </a:p>
        </p:txBody>
      </p:sp>
      <p:sp>
        <p:nvSpPr>
          <p:cNvPr id="165" name="Google Shape;165;p19"/>
          <p:cNvSpPr txBox="1"/>
          <p:nvPr/>
        </p:nvSpPr>
        <p:spPr>
          <a:xfrm>
            <a:off x="2689650" y="1949238"/>
            <a:ext cx="2713800" cy="507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100" b="1">
                <a:solidFill>
                  <a:srgbClr val="434343"/>
                </a:solidFill>
                <a:latin typeface="Arimo"/>
                <a:ea typeface="Arimo"/>
                <a:cs typeface="Arimo"/>
                <a:sym typeface="Arimo"/>
              </a:rPr>
              <a:t>TIJUANA</a:t>
            </a:r>
            <a:endParaRPr sz="2100" b="1">
              <a:solidFill>
                <a:srgbClr val="434343"/>
              </a:solidFill>
              <a:latin typeface="Arimo"/>
              <a:ea typeface="Arimo"/>
              <a:cs typeface="Arimo"/>
              <a:sym typeface="Arimo"/>
            </a:endParaRPr>
          </a:p>
        </p:txBody>
      </p:sp>
      <p:sp>
        <p:nvSpPr>
          <p:cNvPr id="166" name="Google Shape;166;p19"/>
          <p:cNvSpPr txBox="1"/>
          <p:nvPr/>
        </p:nvSpPr>
        <p:spPr>
          <a:xfrm>
            <a:off x="970950" y="4425100"/>
            <a:ext cx="7523100" cy="446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700">
                <a:solidFill>
                  <a:srgbClr val="434343"/>
                </a:solidFill>
                <a:latin typeface="Arimo"/>
                <a:ea typeface="Arimo"/>
                <a:cs typeface="Arimo"/>
                <a:sym typeface="Arimo"/>
              </a:rPr>
              <a:t>*</a:t>
            </a:r>
            <a:r>
              <a:rPr lang="es" i="1">
                <a:solidFill>
                  <a:srgbClr val="434343"/>
                </a:solidFill>
                <a:latin typeface="Arimo"/>
                <a:ea typeface="Arimo"/>
                <a:cs typeface="Arimo"/>
                <a:sym typeface="Arimo"/>
              </a:rPr>
              <a:t>Southwestern College, UCSD, USD, SDSU, UABC, UTT, CETYS, COLEF, IBERO</a:t>
            </a:r>
            <a:endParaRPr i="1">
              <a:solidFill>
                <a:srgbClr val="434343"/>
              </a:solidFill>
              <a:latin typeface="Arimo"/>
              <a:ea typeface="Arimo"/>
              <a:cs typeface="Arimo"/>
              <a:sym typeface="Arimo"/>
            </a:endParaRPr>
          </a:p>
        </p:txBody>
      </p:sp>
      <p:sp>
        <p:nvSpPr>
          <p:cNvPr id="167" name="Google Shape;167;p19"/>
          <p:cNvSpPr txBox="1"/>
          <p:nvPr/>
        </p:nvSpPr>
        <p:spPr>
          <a:xfrm>
            <a:off x="5902625" y="1314638"/>
            <a:ext cx="2107200" cy="446400"/>
          </a:xfrm>
          <a:prstGeom prst="rect">
            <a:avLst/>
          </a:prstGeom>
          <a:solidFill>
            <a:srgbClr val="F68D2D"/>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700" b="1">
                <a:solidFill>
                  <a:srgbClr val="FFFFFF"/>
                </a:solidFill>
                <a:latin typeface="Arimo"/>
                <a:ea typeface="Arimo"/>
                <a:cs typeface="Arimo"/>
                <a:sym typeface="Arimo"/>
              </a:rPr>
              <a:t>Top Institutions</a:t>
            </a:r>
            <a:endParaRPr sz="1700" b="1">
              <a:solidFill>
                <a:srgbClr val="FFFFFF"/>
              </a:solidFill>
              <a:latin typeface="Arimo"/>
              <a:ea typeface="Arimo"/>
              <a:cs typeface="Arimo"/>
              <a:sym typeface="Arimo"/>
            </a:endParaRPr>
          </a:p>
        </p:txBody>
      </p:sp>
      <p:sp>
        <p:nvSpPr>
          <p:cNvPr id="168" name="Google Shape;168;p19"/>
          <p:cNvSpPr txBox="1"/>
          <p:nvPr/>
        </p:nvSpPr>
        <p:spPr>
          <a:xfrm>
            <a:off x="5839775" y="1771313"/>
            <a:ext cx="894000" cy="877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500">
                <a:solidFill>
                  <a:srgbClr val="434343"/>
                </a:solidFill>
                <a:latin typeface="Arimo"/>
                <a:ea typeface="Arimo"/>
                <a:cs typeface="Arimo"/>
                <a:sym typeface="Arimo"/>
              </a:rPr>
              <a:t>UCSD </a:t>
            </a:r>
            <a:endParaRPr sz="1500">
              <a:solidFill>
                <a:srgbClr val="434343"/>
              </a:solidFill>
              <a:latin typeface="Arimo"/>
              <a:ea typeface="Arimo"/>
              <a:cs typeface="Arimo"/>
              <a:sym typeface="Arimo"/>
            </a:endParaRPr>
          </a:p>
          <a:p>
            <a:pPr marL="0" lvl="0" indent="0" algn="ctr" rtl="0">
              <a:spcBef>
                <a:spcPts val="0"/>
              </a:spcBef>
              <a:spcAft>
                <a:spcPts val="0"/>
              </a:spcAft>
              <a:buNone/>
            </a:pPr>
            <a:r>
              <a:rPr lang="es" sz="1500">
                <a:solidFill>
                  <a:srgbClr val="434343"/>
                </a:solidFill>
                <a:latin typeface="Arimo"/>
                <a:ea typeface="Arimo"/>
                <a:cs typeface="Arimo"/>
                <a:sym typeface="Arimo"/>
              </a:rPr>
              <a:t>USD </a:t>
            </a:r>
            <a:endParaRPr sz="1500">
              <a:solidFill>
                <a:srgbClr val="434343"/>
              </a:solidFill>
              <a:latin typeface="Arimo"/>
              <a:ea typeface="Arimo"/>
              <a:cs typeface="Arimo"/>
              <a:sym typeface="Arimo"/>
            </a:endParaRPr>
          </a:p>
          <a:p>
            <a:pPr marL="0" lvl="0" indent="0" algn="ctr" rtl="0">
              <a:spcBef>
                <a:spcPts val="0"/>
              </a:spcBef>
              <a:spcAft>
                <a:spcPts val="0"/>
              </a:spcAft>
              <a:buNone/>
            </a:pPr>
            <a:r>
              <a:rPr lang="es" sz="1500">
                <a:solidFill>
                  <a:srgbClr val="434343"/>
                </a:solidFill>
                <a:latin typeface="Arimo"/>
                <a:ea typeface="Arimo"/>
                <a:cs typeface="Arimo"/>
                <a:sym typeface="Arimo"/>
              </a:rPr>
              <a:t>SDSU</a:t>
            </a:r>
            <a:endParaRPr sz="1200" i="1">
              <a:solidFill>
                <a:srgbClr val="434343"/>
              </a:solidFill>
              <a:latin typeface="Arimo"/>
              <a:ea typeface="Arimo"/>
              <a:cs typeface="Arimo"/>
              <a:sym typeface="Arimo"/>
            </a:endParaRPr>
          </a:p>
        </p:txBody>
      </p:sp>
      <p:sp>
        <p:nvSpPr>
          <p:cNvPr id="169" name="Google Shape;169;p19"/>
          <p:cNvSpPr txBox="1"/>
          <p:nvPr/>
        </p:nvSpPr>
        <p:spPr>
          <a:xfrm>
            <a:off x="7133975" y="1771313"/>
            <a:ext cx="9387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500">
                <a:solidFill>
                  <a:srgbClr val="434343"/>
                </a:solidFill>
                <a:latin typeface="Arimo"/>
                <a:ea typeface="Arimo"/>
                <a:cs typeface="Arimo"/>
                <a:sym typeface="Arimo"/>
              </a:rPr>
              <a:t>UABC</a:t>
            </a:r>
            <a:endParaRPr sz="1500">
              <a:solidFill>
                <a:srgbClr val="434343"/>
              </a:solidFill>
              <a:latin typeface="Arimo"/>
              <a:ea typeface="Arimo"/>
              <a:cs typeface="Arimo"/>
              <a:sym typeface="Arimo"/>
            </a:endParaRPr>
          </a:p>
          <a:p>
            <a:pPr marL="0" lvl="0" indent="0" algn="ctr" rtl="0">
              <a:spcBef>
                <a:spcPts val="0"/>
              </a:spcBef>
              <a:spcAft>
                <a:spcPts val="0"/>
              </a:spcAft>
              <a:buNone/>
            </a:pPr>
            <a:r>
              <a:rPr lang="es" sz="1500">
                <a:solidFill>
                  <a:srgbClr val="434343"/>
                </a:solidFill>
                <a:latin typeface="Arimo"/>
                <a:ea typeface="Arimo"/>
                <a:cs typeface="Arimo"/>
                <a:sym typeface="Arimo"/>
              </a:rPr>
              <a:t>CETYS </a:t>
            </a:r>
            <a:endParaRPr sz="1500">
              <a:solidFill>
                <a:srgbClr val="434343"/>
              </a:solidFill>
              <a:latin typeface="Arimo"/>
              <a:ea typeface="Arimo"/>
              <a:cs typeface="Arimo"/>
              <a:sym typeface="Arimo"/>
            </a:endParaRPr>
          </a:p>
          <a:p>
            <a:pPr marL="0" lvl="0" indent="0" algn="ctr" rtl="0">
              <a:spcBef>
                <a:spcPts val="0"/>
              </a:spcBef>
              <a:spcAft>
                <a:spcPts val="0"/>
              </a:spcAft>
              <a:buNone/>
            </a:pPr>
            <a:r>
              <a:rPr lang="es" sz="1500">
                <a:solidFill>
                  <a:srgbClr val="434343"/>
                </a:solidFill>
                <a:latin typeface="Arimo"/>
                <a:ea typeface="Arimo"/>
                <a:cs typeface="Arimo"/>
                <a:sym typeface="Arimo"/>
              </a:rPr>
              <a:t>ITT </a:t>
            </a:r>
            <a:endParaRPr sz="1500">
              <a:solidFill>
                <a:srgbClr val="434343"/>
              </a:solidFill>
              <a:latin typeface="Arimo"/>
              <a:ea typeface="Arimo"/>
              <a:cs typeface="Arimo"/>
              <a:sym typeface="Arimo"/>
            </a:endParaRPr>
          </a:p>
          <a:p>
            <a:pPr marL="0" lvl="0" indent="0" algn="ctr" rtl="0">
              <a:spcBef>
                <a:spcPts val="0"/>
              </a:spcBef>
              <a:spcAft>
                <a:spcPts val="0"/>
              </a:spcAft>
              <a:buNone/>
            </a:pPr>
            <a:r>
              <a:rPr lang="es" sz="1500">
                <a:solidFill>
                  <a:srgbClr val="434343"/>
                </a:solidFill>
                <a:latin typeface="Arimo"/>
                <a:ea typeface="Arimo"/>
                <a:cs typeface="Arimo"/>
                <a:sym typeface="Arimo"/>
              </a:rPr>
              <a:t>UTT</a:t>
            </a:r>
            <a:endParaRPr sz="1500">
              <a:solidFill>
                <a:srgbClr val="434343"/>
              </a:solidFill>
              <a:latin typeface="Arimo"/>
              <a:ea typeface="Arimo"/>
              <a:cs typeface="Arimo"/>
              <a:sym typeface="Arimo"/>
            </a:endParaRPr>
          </a:p>
        </p:txBody>
      </p:sp>
      <p:sp>
        <p:nvSpPr>
          <p:cNvPr id="170" name="Google Shape;170;p19"/>
          <p:cNvSpPr/>
          <p:nvPr/>
        </p:nvSpPr>
        <p:spPr>
          <a:xfrm>
            <a:off x="4585775" y="4945200"/>
            <a:ext cx="4572000" cy="210600"/>
          </a:xfrm>
          <a:prstGeom prst="rect">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9"/>
          <p:cNvSpPr/>
          <p:nvPr/>
        </p:nvSpPr>
        <p:spPr>
          <a:xfrm>
            <a:off x="0" y="4945200"/>
            <a:ext cx="4572000" cy="210600"/>
          </a:xfrm>
          <a:prstGeom prst="rect">
            <a:avLst/>
          </a:prstGeom>
          <a:solidFill>
            <a:srgbClr val="023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72" name="Google Shape;172;p19"/>
          <p:cNvCxnSpPr/>
          <p:nvPr/>
        </p:nvCxnSpPr>
        <p:spPr>
          <a:xfrm>
            <a:off x="3009450" y="1307913"/>
            <a:ext cx="0" cy="1347300"/>
          </a:xfrm>
          <a:prstGeom prst="straightConnector1">
            <a:avLst/>
          </a:prstGeom>
          <a:noFill/>
          <a:ln w="9525" cap="flat" cmpd="sng">
            <a:solidFill>
              <a:srgbClr val="F68D2D"/>
            </a:solidFill>
            <a:prstDash val="solid"/>
            <a:round/>
            <a:headEnd type="none" w="med" len="med"/>
            <a:tailEnd type="none" w="med" len="med"/>
          </a:ln>
        </p:spPr>
      </p:cxnSp>
      <p:cxnSp>
        <p:nvCxnSpPr>
          <p:cNvPr id="173" name="Google Shape;173;p19"/>
          <p:cNvCxnSpPr/>
          <p:nvPr/>
        </p:nvCxnSpPr>
        <p:spPr>
          <a:xfrm>
            <a:off x="5252750" y="1332713"/>
            <a:ext cx="0" cy="1347300"/>
          </a:xfrm>
          <a:prstGeom prst="straightConnector1">
            <a:avLst/>
          </a:prstGeom>
          <a:noFill/>
          <a:ln w="9525" cap="flat" cmpd="sng">
            <a:solidFill>
              <a:srgbClr val="F68D2D"/>
            </a:solidFill>
            <a:prstDash val="solid"/>
            <a:round/>
            <a:headEnd type="none" w="med" len="med"/>
            <a:tailEnd type="none" w="med" len="med"/>
          </a:ln>
        </p:spPr>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19"/>
          <p:cNvSpPr txBox="1"/>
          <p:nvPr/>
        </p:nvSpPr>
        <p:spPr>
          <a:xfrm>
            <a:off x="1018350" y="203725"/>
            <a:ext cx="7107300" cy="661800"/>
          </a:xfrm>
          <a:prstGeom prst="rect">
            <a:avLst/>
          </a:prstGeom>
          <a:solidFill>
            <a:srgbClr val="29B4AD"/>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100" b="1">
                <a:solidFill>
                  <a:srgbClr val="FFFFFF"/>
                </a:solidFill>
                <a:latin typeface="Exo"/>
                <a:ea typeface="Exo"/>
                <a:cs typeface="Exo"/>
                <a:sym typeface="Exo"/>
              </a:rPr>
              <a:t>COLLEGES &amp; UNIVERSITIES</a:t>
            </a:r>
            <a:endParaRPr sz="3100" b="1">
              <a:solidFill>
                <a:srgbClr val="FFFFFF"/>
              </a:solidFill>
              <a:latin typeface="Exo"/>
              <a:ea typeface="Exo"/>
              <a:cs typeface="Exo"/>
              <a:sym typeface="Exo"/>
            </a:endParaRPr>
          </a:p>
        </p:txBody>
      </p:sp>
      <p:sp>
        <p:nvSpPr>
          <p:cNvPr id="170" name="Google Shape;170;p19"/>
          <p:cNvSpPr/>
          <p:nvPr/>
        </p:nvSpPr>
        <p:spPr>
          <a:xfrm>
            <a:off x="4585775" y="4945200"/>
            <a:ext cx="4572000" cy="210600"/>
          </a:xfrm>
          <a:prstGeom prst="rect">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19"/>
          <p:cNvSpPr/>
          <p:nvPr/>
        </p:nvSpPr>
        <p:spPr>
          <a:xfrm>
            <a:off x="0" y="4945200"/>
            <a:ext cx="4572000" cy="210600"/>
          </a:xfrm>
          <a:prstGeom prst="rect">
            <a:avLst/>
          </a:prstGeom>
          <a:solidFill>
            <a:srgbClr val="023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 name="Picture 2" descr="Logo&#10;&#10;Description automatically generated">
            <a:extLst>
              <a:ext uri="{FF2B5EF4-FFF2-40B4-BE49-F238E27FC236}">
                <a16:creationId xmlns:a16="http://schemas.microsoft.com/office/drawing/2014/main" id="{E325140E-4251-D0A8-216C-B9344BD5985A}"/>
              </a:ext>
            </a:extLst>
          </p:cNvPr>
          <p:cNvPicPr>
            <a:picLocks noChangeAspect="1"/>
          </p:cNvPicPr>
          <p:nvPr/>
        </p:nvPicPr>
        <p:blipFill>
          <a:blip r:embed="rId3"/>
          <a:stretch>
            <a:fillRect/>
          </a:stretch>
        </p:blipFill>
        <p:spPr>
          <a:xfrm>
            <a:off x="482693" y="1328120"/>
            <a:ext cx="1271281" cy="669973"/>
          </a:xfrm>
          <a:prstGeom prst="rect">
            <a:avLst/>
          </a:prstGeom>
        </p:spPr>
      </p:pic>
      <p:pic>
        <p:nvPicPr>
          <p:cNvPr id="3" name="Picture 3" descr="Logo, company name&#10;&#10;Description automatically generated">
            <a:extLst>
              <a:ext uri="{FF2B5EF4-FFF2-40B4-BE49-F238E27FC236}">
                <a16:creationId xmlns:a16="http://schemas.microsoft.com/office/drawing/2014/main" id="{5AF25057-3815-2423-8B34-EAC123E2D255}"/>
              </a:ext>
            </a:extLst>
          </p:cNvPr>
          <p:cNvPicPr>
            <a:picLocks noChangeAspect="1"/>
          </p:cNvPicPr>
          <p:nvPr/>
        </p:nvPicPr>
        <p:blipFill>
          <a:blip r:embed="rId4"/>
          <a:stretch>
            <a:fillRect/>
          </a:stretch>
        </p:blipFill>
        <p:spPr>
          <a:xfrm>
            <a:off x="1831266" y="1118742"/>
            <a:ext cx="1797553" cy="1195628"/>
          </a:xfrm>
          <a:prstGeom prst="rect">
            <a:avLst/>
          </a:prstGeom>
        </p:spPr>
      </p:pic>
      <p:pic>
        <p:nvPicPr>
          <p:cNvPr id="4" name="Picture 4" descr="Logo&#10;&#10;Description automatically generated">
            <a:extLst>
              <a:ext uri="{FF2B5EF4-FFF2-40B4-BE49-F238E27FC236}">
                <a16:creationId xmlns:a16="http://schemas.microsoft.com/office/drawing/2014/main" id="{960D3BCF-B2F7-A188-8293-4DD2A2C57172}"/>
              </a:ext>
            </a:extLst>
          </p:cNvPr>
          <p:cNvPicPr>
            <a:picLocks noChangeAspect="1"/>
          </p:cNvPicPr>
          <p:nvPr/>
        </p:nvPicPr>
        <p:blipFill>
          <a:blip r:embed="rId5"/>
          <a:stretch>
            <a:fillRect/>
          </a:stretch>
        </p:blipFill>
        <p:spPr>
          <a:xfrm>
            <a:off x="3541656" y="1039595"/>
            <a:ext cx="1698877" cy="959217"/>
          </a:xfrm>
          <a:prstGeom prst="rect">
            <a:avLst/>
          </a:prstGeom>
        </p:spPr>
      </p:pic>
      <p:pic>
        <p:nvPicPr>
          <p:cNvPr id="5" name="Picture 5" descr="Logo&#10;&#10;Description automatically generated">
            <a:extLst>
              <a:ext uri="{FF2B5EF4-FFF2-40B4-BE49-F238E27FC236}">
                <a16:creationId xmlns:a16="http://schemas.microsoft.com/office/drawing/2014/main" id="{82963895-B68B-BE32-E202-73D34DB08BB4}"/>
              </a:ext>
            </a:extLst>
          </p:cNvPr>
          <p:cNvPicPr>
            <a:picLocks noChangeAspect="1"/>
          </p:cNvPicPr>
          <p:nvPr/>
        </p:nvPicPr>
        <p:blipFill>
          <a:blip r:embed="rId6"/>
          <a:stretch>
            <a:fillRect/>
          </a:stretch>
        </p:blipFill>
        <p:spPr>
          <a:xfrm>
            <a:off x="5560407" y="1120566"/>
            <a:ext cx="1308283" cy="908285"/>
          </a:xfrm>
          <a:prstGeom prst="rect">
            <a:avLst/>
          </a:prstGeom>
        </p:spPr>
      </p:pic>
      <p:pic>
        <p:nvPicPr>
          <p:cNvPr id="7" name="Picture 6" descr="Logo&#10;&#10;Description automatically generated">
            <a:extLst>
              <a:ext uri="{FF2B5EF4-FFF2-40B4-BE49-F238E27FC236}">
                <a16:creationId xmlns:a16="http://schemas.microsoft.com/office/drawing/2014/main" id="{B5B655D9-55E9-55DF-6353-3B76B99E0DF2}"/>
              </a:ext>
            </a:extLst>
          </p:cNvPr>
          <p:cNvPicPr>
            <a:picLocks noChangeAspect="1"/>
          </p:cNvPicPr>
          <p:nvPr/>
        </p:nvPicPr>
        <p:blipFill>
          <a:blip r:embed="rId7"/>
          <a:stretch>
            <a:fillRect/>
          </a:stretch>
        </p:blipFill>
        <p:spPr>
          <a:xfrm>
            <a:off x="7447591" y="1286556"/>
            <a:ext cx="1349400" cy="699650"/>
          </a:xfrm>
          <a:prstGeom prst="rect">
            <a:avLst/>
          </a:prstGeom>
        </p:spPr>
      </p:pic>
      <p:pic>
        <p:nvPicPr>
          <p:cNvPr id="9" name="Picture 7" descr="Logo&#10;&#10;Description automatically generated">
            <a:extLst>
              <a:ext uri="{FF2B5EF4-FFF2-40B4-BE49-F238E27FC236}">
                <a16:creationId xmlns:a16="http://schemas.microsoft.com/office/drawing/2014/main" id="{8A7D7A2C-2C90-2C0D-A224-4906AAC480EC}"/>
              </a:ext>
            </a:extLst>
          </p:cNvPr>
          <p:cNvPicPr>
            <a:picLocks noChangeAspect="1"/>
          </p:cNvPicPr>
          <p:nvPr/>
        </p:nvPicPr>
        <p:blipFill>
          <a:blip r:embed="rId8"/>
          <a:stretch>
            <a:fillRect/>
          </a:stretch>
        </p:blipFill>
        <p:spPr>
          <a:xfrm>
            <a:off x="2591898" y="3250155"/>
            <a:ext cx="1345288" cy="575603"/>
          </a:xfrm>
          <a:prstGeom prst="rect">
            <a:avLst/>
          </a:prstGeom>
        </p:spPr>
      </p:pic>
      <p:pic>
        <p:nvPicPr>
          <p:cNvPr id="11" name="Picture 9">
            <a:extLst>
              <a:ext uri="{FF2B5EF4-FFF2-40B4-BE49-F238E27FC236}">
                <a16:creationId xmlns:a16="http://schemas.microsoft.com/office/drawing/2014/main" id="{2E2D3294-B379-53A4-1144-BCE6D413B0A2}"/>
              </a:ext>
            </a:extLst>
          </p:cNvPr>
          <p:cNvPicPr>
            <a:picLocks noChangeAspect="1"/>
          </p:cNvPicPr>
          <p:nvPr/>
        </p:nvPicPr>
        <p:blipFill>
          <a:blip r:embed="rId9"/>
          <a:stretch>
            <a:fillRect/>
          </a:stretch>
        </p:blipFill>
        <p:spPr>
          <a:xfrm>
            <a:off x="4816224" y="3022027"/>
            <a:ext cx="1925011" cy="826282"/>
          </a:xfrm>
          <a:prstGeom prst="rect">
            <a:avLst/>
          </a:prstGeom>
        </p:spPr>
      </p:pic>
      <p:pic>
        <p:nvPicPr>
          <p:cNvPr id="13" name="Picture 10" descr="Logo&#10;&#10;Description automatically generated">
            <a:extLst>
              <a:ext uri="{FF2B5EF4-FFF2-40B4-BE49-F238E27FC236}">
                <a16:creationId xmlns:a16="http://schemas.microsoft.com/office/drawing/2014/main" id="{FD5E4CB0-2379-F705-BC3F-FFC5FBD6418B}"/>
              </a:ext>
            </a:extLst>
          </p:cNvPr>
          <p:cNvPicPr>
            <a:picLocks noChangeAspect="1"/>
          </p:cNvPicPr>
          <p:nvPr/>
        </p:nvPicPr>
        <p:blipFill>
          <a:blip r:embed="rId10"/>
          <a:stretch>
            <a:fillRect/>
          </a:stretch>
        </p:blipFill>
        <p:spPr>
          <a:xfrm>
            <a:off x="7188565" y="3204044"/>
            <a:ext cx="1439852" cy="614371"/>
          </a:xfrm>
          <a:prstGeom prst="rect">
            <a:avLst/>
          </a:prstGeom>
        </p:spPr>
      </p:pic>
      <p:pic>
        <p:nvPicPr>
          <p:cNvPr id="15" name="Picture 8" descr="A picture containing logo&#10;&#10;Description automatically generated">
            <a:extLst>
              <a:ext uri="{FF2B5EF4-FFF2-40B4-BE49-F238E27FC236}">
                <a16:creationId xmlns:a16="http://schemas.microsoft.com/office/drawing/2014/main" id="{4F2B4AB4-2586-66A3-7F70-15CF26863D66}"/>
              </a:ext>
            </a:extLst>
          </p:cNvPr>
          <p:cNvPicPr>
            <a:picLocks noChangeAspect="1"/>
          </p:cNvPicPr>
          <p:nvPr/>
        </p:nvPicPr>
        <p:blipFill>
          <a:blip r:embed="rId11"/>
          <a:stretch>
            <a:fillRect/>
          </a:stretch>
        </p:blipFill>
        <p:spPr>
          <a:xfrm>
            <a:off x="482693" y="2946762"/>
            <a:ext cx="1230166" cy="980922"/>
          </a:xfrm>
          <a:prstGeom prst="rect">
            <a:avLst/>
          </a:prstGeom>
        </p:spPr>
      </p:pic>
      <p:sp>
        <p:nvSpPr>
          <p:cNvPr id="17" name="Google Shape;143;p18">
            <a:extLst>
              <a:ext uri="{FF2B5EF4-FFF2-40B4-BE49-F238E27FC236}">
                <a16:creationId xmlns:a16="http://schemas.microsoft.com/office/drawing/2014/main" id="{BE48A430-EF2B-FAEC-CE03-A6A7FC807C7B}"/>
              </a:ext>
            </a:extLst>
          </p:cNvPr>
          <p:cNvSpPr txBox="1"/>
          <p:nvPr/>
        </p:nvSpPr>
        <p:spPr>
          <a:xfrm>
            <a:off x="231246" y="2044464"/>
            <a:ext cx="1677701" cy="861744"/>
          </a:xfrm>
          <a:prstGeom prst="rect">
            <a:avLst/>
          </a:prstGeom>
          <a:noFill/>
          <a:ln>
            <a:noFill/>
          </a:ln>
        </p:spPr>
        <p:txBody>
          <a:bodyPr spcFirstLastPara="1" wrap="square" lIns="91425" tIns="91425" rIns="91425" bIns="91425" anchor="t" anchorCtr="0">
            <a:spAutoFit/>
          </a:bodyPr>
          <a:lstStyle/>
          <a:p>
            <a:pPr algn="ctr"/>
            <a:r>
              <a:rPr lang="en-US" sz="1100">
                <a:solidFill>
                  <a:srgbClr val="222222"/>
                </a:solidFill>
                <a:highlight>
                  <a:srgbClr val="FFFFFF"/>
                </a:highlight>
                <a:latin typeface="Arimo"/>
                <a:ea typeface="Verdana"/>
                <a:cs typeface="Arimo"/>
              </a:rPr>
              <a:t>Offers students the option to attend partner universities across the border</a:t>
            </a:r>
          </a:p>
        </p:txBody>
      </p:sp>
      <p:sp>
        <p:nvSpPr>
          <p:cNvPr id="21" name="Google Shape;143;p18">
            <a:extLst>
              <a:ext uri="{FF2B5EF4-FFF2-40B4-BE49-F238E27FC236}">
                <a16:creationId xmlns:a16="http://schemas.microsoft.com/office/drawing/2014/main" id="{DDA90B96-3ABF-B658-2583-82B7A58403F1}"/>
              </a:ext>
            </a:extLst>
          </p:cNvPr>
          <p:cNvSpPr txBox="1"/>
          <p:nvPr/>
        </p:nvSpPr>
        <p:spPr>
          <a:xfrm>
            <a:off x="1908742" y="2044465"/>
            <a:ext cx="1648919" cy="861744"/>
          </a:xfrm>
          <a:prstGeom prst="rect">
            <a:avLst/>
          </a:prstGeom>
          <a:noFill/>
          <a:ln>
            <a:noFill/>
          </a:ln>
        </p:spPr>
        <p:txBody>
          <a:bodyPr spcFirstLastPara="1" wrap="square" lIns="91425" tIns="91425" rIns="91425" bIns="91425" anchor="t" anchorCtr="0">
            <a:spAutoFit/>
          </a:bodyPr>
          <a:lstStyle/>
          <a:p>
            <a:pPr algn="ctr"/>
            <a:r>
              <a:rPr lang="en-US" sz="1100">
                <a:latin typeface="Arimo"/>
                <a:ea typeface="Arimo"/>
                <a:cs typeface="Arimo"/>
              </a:rPr>
              <a:t>ENLACE bi-national summer program in science and engineering </a:t>
            </a:r>
          </a:p>
        </p:txBody>
      </p:sp>
      <p:sp>
        <p:nvSpPr>
          <p:cNvPr id="22" name="TextBox 21">
            <a:extLst>
              <a:ext uri="{FF2B5EF4-FFF2-40B4-BE49-F238E27FC236}">
                <a16:creationId xmlns:a16="http://schemas.microsoft.com/office/drawing/2014/main" id="{D1BE9A8E-D209-3277-5F03-1D8DEE63D8B0}"/>
              </a:ext>
            </a:extLst>
          </p:cNvPr>
          <p:cNvSpPr txBox="1"/>
          <p:nvPr/>
        </p:nvSpPr>
        <p:spPr>
          <a:xfrm>
            <a:off x="3453668" y="2113316"/>
            <a:ext cx="1874848"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latin typeface="Arimo"/>
              </a:rPr>
              <a:t>Annual workshops on social innovation for USD and CETYS students </a:t>
            </a:r>
          </a:p>
        </p:txBody>
      </p:sp>
      <p:sp>
        <p:nvSpPr>
          <p:cNvPr id="23" name="TextBox 22">
            <a:extLst>
              <a:ext uri="{FF2B5EF4-FFF2-40B4-BE49-F238E27FC236}">
                <a16:creationId xmlns:a16="http://schemas.microsoft.com/office/drawing/2014/main" id="{F0DBAD43-480F-5F17-4FFE-F02D5ECEE43F}"/>
              </a:ext>
            </a:extLst>
          </p:cNvPr>
          <p:cNvSpPr txBox="1"/>
          <p:nvPr/>
        </p:nvSpPr>
        <p:spPr>
          <a:xfrm>
            <a:off x="5168168" y="2113316"/>
            <a:ext cx="2096870"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latin typeface="Arimo"/>
              </a:rPr>
              <a:t> Non-binding memorandum of understanding (MOU) for collaborative learning across the border</a:t>
            </a:r>
          </a:p>
        </p:txBody>
      </p:sp>
      <p:sp>
        <p:nvSpPr>
          <p:cNvPr id="24" name="TextBox 23">
            <a:extLst>
              <a:ext uri="{FF2B5EF4-FFF2-40B4-BE49-F238E27FC236}">
                <a16:creationId xmlns:a16="http://schemas.microsoft.com/office/drawing/2014/main" id="{E923D110-F956-B732-AC73-31721CA7D648}"/>
              </a:ext>
            </a:extLst>
          </p:cNvPr>
          <p:cNvSpPr txBox="1"/>
          <p:nvPr/>
        </p:nvSpPr>
        <p:spPr>
          <a:xfrm>
            <a:off x="7265040" y="2113316"/>
            <a:ext cx="1587042"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t>UABC students can take classes at Southwestern for the same price as in-state students</a:t>
            </a:r>
          </a:p>
        </p:txBody>
      </p:sp>
      <p:sp>
        <p:nvSpPr>
          <p:cNvPr id="25" name="TextBox 24">
            <a:extLst>
              <a:ext uri="{FF2B5EF4-FFF2-40B4-BE49-F238E27FC236}">
                <a16:creationId xmlns:a16="http://schemas.microsoft.com/office/drawing/2014/main" id="{5E6D0C01-8110-0190-B0DC-0BE9ECA40EBB}"/>
              </a:ext>
            </a:extLst>
          </p:cNvPr>
          <p:cNvSpPr txBox="1"/>
          <p:nvPr/>
        </p:nvSpPr>
        <p:spPr>
          <a:xfrm>
            <a:off x="279582" y="4070395"/>
            <a:ext cx="1776172"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t>MBA double-degree between USD and CETYS </a:t>
            </a:r>
            <a:endParaRPr lang="en-US"/>
          </a:p>
        </p:txBody>
      </p:sp>
      <p:sp>
        <p:nvSpPr>
          <p:cNvPr id="26" name="TextBox 25">
            <a:extLst>
              <a:ext uri="{FF2B5EF4-FFF2-40B4-BE49-F238E27FC236}">
                <a16:creationId xmlns:a16="http://schemas.microsoft.com/office/drawing/2014/main" id="{AF420CB5-023B-28B9-C138-9981CE31BBD9}"/>
              </a:ext>
            </a:extLst>
          </p:cNvPr>
          <p:cNvSpPr txBox="1"/>
          <p:nvPr/>
        </p:nvSpPr>
        <p:spPr>
          <a:xfrm>
            <a:off x="2368230" y="3901823"/>
            <a:ext cx="179261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t>UTT and Southwestern students can study at their partner universities across the border </a:t>
            </a:r>
            <a:endParaRPr lang="en-US"/>
          </a:p>
        </p:txBody>
      </p:sp>
      <p:sp>
        <p:nvSpPr>
          <p:cNvPr id="27" name="TextBox 26">
            <a:extLst>
              <a:ext uri="{FF2B5EF4-FFF2-40B4-BE49-F238E27FC236}">
                <a16:creationId xmlns:a16="http://schemas.microsoft.com/office/drawing/2014/main" id="{F5FB336A-6EAC-BA31-9D19-EA5AD94531E3}"/>
              </a:ext>
            </a:extLst>
          </p:cNvPr>
          <p:cNvSpPr txBox="1"/>
          <p:nvPr/>
        </p:nvSpPr>
        <p:spPr>
          <a:xfrm>
            <a:off x="4855694" y="3901823"/>
            <a:ext cx="1784395"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t>Collaboration between COLEF'S Doctorate in Social Sciences and UCSD'  Center for U.S.–Mexican Studies</a:t>
            </a:r>
            <a:endParaRPr lang="en-US"/>
          </a:p>
        </p:txBody>
      </p:sp>
      <p:sp>
        <p:nvSpPr>
          <p:cNvPr id="28" name="TextBox 27">
            <a:extLst>
              <a:ext uri="{FF2B5EF4-FFF2-40B4-BE49-F238E27FC236}">
                <a16:creationId xmlns:a16="http://schemas.microsoft.com/office/drawing/2014/main" id="{A3E3190A-6D2F-C54E-6534-3BE7D64F09BB}"/>
              </a:ext>
            </a:extLst>
          </p:cNvPr>
          <p:cNvSpPr txBox="1"/>
          <p:nvPr/>
        </p:nvSpPr>
        <p:spPr>
          <a:xfrm>
            <a:off x="7121138" y="3926492"/>
            <a:ext cx="1677495"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t>Students can take a semester or up to a full year at the University of San Francisco</a:t>
            </a:r>
          </a:p>
        </p:txBody>
      </p:sp>
    </p:spTree>
    <p:extLst>
      <p:ext uri="{BB962C8B-B14F-4D97-AF65-F5344CB8AC3E}">
        <p14:creationId xmlns:p14="http://schemas.microsoft.com/office/powerpoint/2010/main" val="3666445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0"/>
          <p:cNvSpPr/>
          <p:nvPr/>
        </p:nvSpPr>
        <p:spPr>
          <a:xfrm>
            <a:off x="5453800" y="1350625"/>
            <a:ext cx="2718900" cy="310500"/>
          </a:xfrm>
          <a:prstGeom prst="roundRect">
            <a:avLst>
              <a:gd name="adj" fmla="val 50000"/>
            </a:avLst>
          </a:prstGeom>
          <a:solidFill>
            <a:srgbClr val="F68D2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23A5D"/>
              </a:solidFill>
            </a:endParaRPr>
          </a:p>
        </p:txBody>
      </p:sp>
      <p:sp>
        <p:nvSpPr>
          <p:cNvPr id="179" name="Google Shape;179;p20"/>
          <p:cNvSpPr/>
          <p:nvPr/>
        </p:nvSpPr>
        <p:spPr>
          <a:xfrm>
            <a:off x="1040175" y="1348650"/>
            <a:ext cx="2718900" cy="310500"/>
          </a:xfrm>
          <a:prstGeom prst="roundRect">
            <a:avLst>
              <a:gd name="adj" fmla="val 50000"/>
            </a:avLst>
          </a:prstGeom>
          <a:solidFill>
            <a:srgbClr val="D428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80" name="Google Shape;180;p20"/>
          <p:cNvSpPr txBox="1"/>
          <p:nvPr/>
        </p:nvSpPr>
        <p:spPr>
          <a:xfrm>
            <a:off x="773725" y="1966038"/>
            <a:ext cx="1662600" cy="923400"/>
          </a:xfrm>
          <a:prstGeom prst="rect">
            <a:avLst/>
          </a:prstGeom>
          <a:noFill/>
          <a:ln w="19050" cap="flat" cmpd="sng">
            <a:solidFill>
              <a:srgbClr val="0A3E4D"/>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A3E4D"/>
                </a:solidFill>
                <a:latin typeface="Arimo"/>
                <a:ea typeface="Arimo"/>
                <a:cs typeface="Arimo"/>
                <a:sym typeface="Arimo"/>
              </a:rPr>
              <a:t>SAN DIEGO</a:t>
            </a:r>
            <a:endParaRPr sz="1600" b="1">
              <a:solidFill>
                <a:srgbClr val="0A3E4D"/>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A3E4D"/>
                </a:solidFill>
                <a:latin typeface="Exo SemiBold"/>
                <a:ea typeface="Exo SemiBold"/>
                <a:cs typeface="Exo SemiBold"/>
                <a:sym typeface="Exo SemiBold"/>
              </a:rPr>
              <a:t>28.8 Million</a:t>
            </a:r>
            <a:endParaRPr sz="1600">
              <a:solidFill>
                <a:srgbClr val="0A3E4D"/>
              </a:solidFill>
              <a:latin typeface="Exo SemiBold"/>
              <a:ea typeface="Exo SemiBold"/>
              <a:cs typeface="Exo SemiBold"/>
              <a:sym typeface="Exo SemiBold"/>
            </a:endParaRPr>
          </a:p>
        </p:txBody>
      </p:sp>
      <p:sp>
        <p:nvSpPr>
          <p:cNvPr id="181" name="Google Shape;181;p20"/>
          <p:cNvSpPr txBox="1"/>
          <p:nvPr/>
        </p:nvSpPr>
        <p:spPr>
          <a:xfrm>
            <a:off x="2602575" y="1966025"/>
            <a:ext cx="1233000" cy="923400"/>
          </a:xfrm>
          <a:prstGeom prst="rect">
            <a:avLst/>
          </a:prstGeom>
          <a:noFill/>
          <a:ln w="19050" cap="flat" cmpd="sng">
            <a:solidFill>
              <a:srgbClr val="005CB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05CB9"/>
                </a:solidFill>
                <a:latin typeface="Arimo"/>
                <a:ea typeface="Arimo"/>
                <a:cs typeface="Arimo"/>
                <a:sym typeface="Arimo"/>
              </a:rPr>
              <a:t>TIJUANA</a:t>
            </a:r>
            <a:endParaRPr sz="1600" b="1">
              <a:solidFill>
                <a:srgbClr val="005CB9"/>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05CB9"/>
                </a:solidFill>
                <a:highlight>
                  <a:srgbClr val="FFFFFF"/>
                </a:highlight>
                <a:latin typeface="Exo SemiBold"/>
                <a:ea typeface="Exo SemiBold"/>
                <a:cs typeface="Exo SemiBold"/>
                <a:sym typeface="Exo SemiBold"/>
              </a:rPr>
              <a:t>11 Million</a:t>
            </a:r>
            <a:r>
              <a:rPr lang="es" sz="1600">
                <a:solidFill>
                  <a:srgbClr val="202124"/>
                </a:solidFill>
                <a:highlight>
                  <a:srgbClr val="FFFFFF"/>
                </a:highlight>
                <a:latin typeface="Arimo"/>
                <a:ea typeface="Arimo"/>
                <a:cs typeface="Arimo"/>
                <a:sym typeface="Arimo"/>
              </a:rPr>
              <a:t> </a:t>
            </a:r>
            <a:endParaRPr sz="1800">
              <a:latin typeface="Arimo"/>
              <a:ea typeface="Arimo"/>
              <a:cs typeface="Arimo"/>
              <a:sym typeface="Arimo"/>
            </a:endParaRPr>
          </a:p>
        </p:txBody>
      </p:sp>
      <p:sp>
        <p:nvSpPr>
          <p:cNvPr id="182" name="Google Shape;182;p20"/>
          <p:cNvSpPr txBox="1"/>
          <p:nvPr/>
        </p:nvSpPr>
        <p:spPr>
          <a:xfrm>
            <a:off x="1282575" y="1243675"/>
            <a:ext cx="22341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200" b="1">
                <a:solidFill>
                  <a:srgbClr val="FFFFFF"/>
                </a:solidFill>
                <a:latin typeface="Arimo"/>
                <a:ea typeface="Arimo"/>
                <a:cs typeface="Arimo"/>
                <a:sym typeface="Arimo"/>
              </a:rPr>
              <a:t>Annual Visitors</a:t>
            </a:r>
            <a:endParaRPr sz="2200" b="1">
              <a:solidFill>
                <a:srgbClr val="FFFFFF"/>
              </a:solidFill>
              <a:latin typeface="Arimo"/>
              <a:ea typeface="Arimo"/>
              <a:cs typeface="Arimo"/>
              <a:sym typeface="Arimo"/>
            </a:endParaRPr>
          </a:p>
        </p:txBody>
      </p:sp>
      <p:sp>
        <p:nvSpPr>
          <p:cNvPr id="183" name="Google Shape;183;p20"/>
          <p:cNvSpPr txBox="1"/>
          <p:nvPr/>
        </p:nvSpPr>
        <p:spPr>
          <a:xfrm>
            <a:off x="893625" y="3196325"/>
            <a:ext cx="28653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434343"/>
                </a:solidFill>
                <a:latin typeface="Arimo"/>
                <a:ea typeface="Arimo"/>
                <a:cs typeface="Arimo"/>
                <a:sym typeface="Arimo"/>
              </a:rPr>
              <a:t>HOTEL OCCUPANCY</a:t>
            </a:r>
            <a:endParaRPr sz="1600" b="1">
              <a:solidFill>
                <a:srgbClr val="434343"/>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05CB9"/>
                </a:solidFill>
                <a:latin typeface="Exo SemiBold"/>
                <a:ea typeface="Exo SemiBold"/>
                <a:cs typeface="Exo SemiBold"/>
                <a:sym typeface="Exo SemiBold"/>
              </a:rPr>
              <a:t>72.6% (San Diego County)</a:t>
            </a:r>
            <a:endParaRPr sz="1600">
              <a:solidFill>
                <a:srgbClr val="005CB9"/>
              </a:solidFill>
              <a:latin typeface="Exo SemiBold"/>
              <a:ea typeface="Exo SemiBold"/>
              <a:cs typeface="Exo SemiBold"/>
              <a:sym typeface="Exo SemiBold"/>
            </a:endParaRPr>
          </a:p>
        </p:txBody>
      </p:sp>
      <p:sp>
        <p:nvSpPr>
          <p:cNvPr id="184" name="Google Shape;184;p20"/>
          <p:cNvSpPr txBox="1"/>
          <p:nvPr/>
        </p:nvSpPr>
        <p:spPr>
          <a:xfrm>
            <a:off x="5100475" y="1934175"/>
            <a:ext cx="1662600" cy="923400"/>
          </a:xfrm>
          <a:prstGeom prst="rect">
            <a:avLst/>
          </a:prstGeom>
          <a:noFill/>
          <a:ln w="19050" cap="flat" cmpd="sng">
            <a:solidFill>
              <a:srgbClr val="0A3E4D"/>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A3E4D"/>
                </a:solidFill>
                <a:latin typeface="Arimo"/>
                <a:ea typeface="Arimo"/>
                <a:cs typeface="Arimo"/>
                <a:sym typeface="Arimo"/>
              </a:rPr>
              <a:t>SAN DIEGO</a:t>
            </a:r>
            <a:r>
              <a:rPr lang="es" sz="1600" b="1">
                <a:latin typeface="Arimo"/>
                <a:ea typeface="Arimo"/>
                <a:cs typeface="Arimo"/>
                <a:sym typeface="Arimo"/>
              </a:rPr>
              <a:t> </a:t>
            </a:r>
            <a:endParaRPr sz="1600" b="1">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A3E4D"/>
                </a:solidFill>
                <a:latin typeface="Exo SemiBold"/>
                <a:ea typeface="Exo SemiBold"/>
                <a:cs typeface="Exo SemiBold"/>
                <a:sym typeface="Exo SemiBold"/>
              </a:rPr>
              <a:t>$13.6 B</a:t>
            </a:r>
            <a:endParaRPr sz="1600">
              <a:solidFill>
                <a:srgbClr val="0A3E4D"/>
              </a:solidFill>
              <a:latin typeface="Exo SemiBold"/>
              <a:ea typeface="Exo SemiBold"/>
              <a:cs typeface="Exo SemiBold"/>
              <a:sym typeface="Exo SemiBold"/>
            </a:endParaRPr>
          </a:p>
        </p:txBody>
      </p:sp>
      <p:sp>
        <p:nvSpPr>
          <p:cNvPr id="185" name="Google Shape;185;p20"/>
          <p:cNvSpPr txBox="1"/>
          <p:nvPr/>
        </p:nvSpPr>
        <p:spPr>
          <a:xfrm>
            <a:off x="5530000" y="1243675"/>
            <a:ext cx="25578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2200" b="1">
                <a:solidFill>
                  <a:srgbClr val="FFFFFF"/>
                </a:solidFill>
                <a:latin typeface="Arimo"/>
                <a:ea typeface="Arimo"/>
                <a:cs typeface="Arimo"/>
                <a:sym typeface="Arimo"/>
              </a:rPr>
              <a:t>Visitor Spending</a:t>
            </a:r>
            <a:endParaRPr sz="2200" b="1">
              <a:solidFill>
                <a:srgbClr val="FFFFFF"/>
              </a:solidFill>
              <a:latin typeface="Arimo"/>
              <a:ea typeface="Arimo"/>
              <a:cs typeface="Arimo"/>
              <a:sym typeface="Arimo"/>
            </a:endParaRPr>
          </a:p>
        </p:txBody>
      </p:sp>
      <p:sp>
        <p:nvSpPr>
          <p:cNvPr id="186" name="Google Shape;186;p20"/>
          <p:cNvSpPr txBox="1"/>
          <p:nvPr/>
        </p:nvSpPr>
        <p:spPr>
          <a:xfrm>
            <a:off x="6884150" y="1934163"/>
            <a:ext cx="1662600" cy="923400"/>
          </a:xfrm>
          <a:prstGeom prst="rect">
            <a:avLst/>
          </a:prstGeom>
          <a:noFill/>
          <a:ln w="19050" cap="flat" cmpd="sng">
            <a:solidFill>
              <a:srgbClr val="005CB9"/>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005CB9"/>
                </a:solidFill>
                <a:latin typeface="Arimo"/>
                <a:ea typeface="Arimo"/>
                <a:cs typeface="Arimo"/>
                <a:sym typeface="Arimo"/>
              </a:rPr>
              <a:t>TIJUANA</a:t>
            </a:r>
            <a:endParaRPr sz="1600" b="1">
              <a:solidFill>
                <a:srgbClr val="005CB9"/>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05CB9"/>
                </a:solidFill>
                <a:highlight>
                  <a:srgbClr val="FFFFFF"/>
                </a:highlight>
                <a:latin typeface="Exo SemiBold"/>
                <a:ea typeface="Exo SemiBold"/>
                <a:cs typeface="Exo SemiBold"/>
                <a:sym typeface="Exo SemiBold"/>
              </a:rPr>
              <a:t>$1.7 B</a:t>
            </a:r>
            <a:endParaRPr sz="1800">
              <a:solidFill>
                <a:srgbClr val="005CB9"/>
              </a:solidFill>
              <a:latin typeface="Exo SemiBold"/>
              <a:ea typeface="Exo SemiBold"/>
              <a:cs typeface="Exo SemiBold"/>
              <a:sym typeface="Exo SemiBold"/>
            </a:endParaRPr>
          </a:p>
        </p:txBody>
      </p:sp>
      <p:sp>
        <p:nvSpPr>
          <p:cNvPr id="187" name="Google Shape;187;p20"/>
          <p:cNvSpPr txBox="1"/>
          <p:nvPr/>
        </p:nvSpPr>
        <p:spPr>
          <a:xfrm>
            <a:off x="4982775" y="3194275"/>
            <a:ext cx="3345300" cy="92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1600" b="1">
                <a:solidFill>
                  <a:srgbClr val="434343"/>
                </a:solidFill>
                <a:latin typeface="Arimo"/>
                <a:ea typeface="Arimo"/>
                <a:cs typeface="Arimo"/>
                <a:sym typeface="Arimo"/>
              </a:rPr>
              <a:t>HOTEL OCCUPANCY</a:t>
            </a:r>
            <a:endParaRPr sz="1600" b="1">
              <a:solidFill>
                <a:srgbClr val="434343"/>
              </a:solidFill>
              <a:latin typeface="Arimo"/>
              <a:ea typeface="Arimo"/>
              <a:cs typeface="Arimo"/>
              <a:sym typeface="Arimo"/>
            </a:endParaRPr>
          </a:p>
          <a:p>
            <a:pPr marL="0" lvl="0" indent="0" algn="ctr" rtl="0">
              <a:spcBef>
                <a:spcPts val="0"/>
              </a:spcBef>
              <a:spcAft>
                <a:spcPts val="0"/>
              </a:spcAft>
              <a:buNone/>
            </a:pPr>
            <a:endParaRPr sz="1600">
              <a:latin typeface="Arimo"/>
              <a:ea typeface="Arimo"/>
              <a:cs typeface="Arimo"/>
              <a:sym typeface="Arimo"/>
            </a:endParaRPr>
          </a:p>
          <a:p>
            <a:pPr marL="0" lvl="0" indent="0" algn="ctr" rtl="0">
              <a:spcBef>
                <a:spcPts val="0"/>
              </a:spcBef>
              <a:spcAft>
                <a:spcPts val="0"/>
              </a:spcAft>
              <a:buNone/>
            </a:pPr>
            <a:r>
              <a:rPr lang="es" sz="1600">
                <a:solidFill>
                  <a:srgbClr val="005CB9"/>
                </a:solidFill>
                <a:latin typeface="Exo SemiBold"/>
                <a:ea typeface="Exo SemiBold"/>
                <a:cs typeface="Exo SemiBold"/>
                <a:sym typeface="Exo SemiBold"/>
              </a:rPr>
              <a:t>69.77%</a:t>
            </a:r>
            <a:endParaRPr sz="1600">
              <a:solidFill>
                <a:srgbClr val="005CB9"/>
              </a:solidFill>
              <a:latin typeface="Exo SemiBold"/>
              <a:ea typeface="Exo SemiBold"/>
              <a:cs typeface="Exo SemiBold"/>
              <a:sym typeface="Exo SemiBold"/>
            </a:endParaRPr>
          </a:p>
        </p:txBody>
      </p:sp>
      <p:cxnSp>
        <p:nvCxnSpPr>
          <p:cNvPr id="188" name="Google Shape;188;p20"/>
          <p:cNvCxnSpPr/>
          <p:nvPr/>
        </p:nvCxnSpPr>
        <p:spPr>
          <a:xfrm>
            <a:off x="4572000" y="1348650"/>
            <a:ext cx="0" cy="2977200"/>
          </a:xfrm>
          <a:prstGeom prst="straightConnector1">
            <a:avLst/>
          </a:prstGeom>
          <a:noFill/>
          <a:ln w="9525" cap="flat" cmpd="sng">
            <a:solidFill>
              <a:srgbClr val="434343"/>
            </a:solidFill>
            <a:prstDash val="solid"/>
            <a:round/>
            <a:headEnd type="none" w="med" len="med"/>
            <a:tailEnd type="none" w="med" len="med"/>
          </a:ln>
        </p:spPr>
      </p:cxnSp>
      <p:sp>
        <p:nvSpPr>
          <p:cNvPr id="189" name="Google Shape;189;p20"/>
          <p:cNvSpPr/>
          <p:nvPr/>
        </p:nvSpPr>
        <p:spPr>
          <a:xfrm>
            <a:off x="4585775" y="4945200"/>
            <a:ext cx="4572000" cy="210600"/>
          </a:xfrm>
          <a:prstGeom prst="rect">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0"/>
          <p:cNvSpPr/>
          <p:nvPr/>
        </p:nvSpPr>
        <p:spPr>
          <a:xfrm>
            <a:off x="0" y="4945200"/>
            <a:ext cx="4572000" cy="210600"/>
          </a:xfrm>
          <a:prstGeom prst="rect">
            <a:avLst/>
          </a:prstGeom>
          <a:solidFill>
            <a:srgbClr val="023A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0"/>
          <p:cNvSpPr txBox="1"/>
          <p:nvPr/>
        </p:nvSpPr>
        <p:spPr>
          <a:xfrm>
            <a:off x="1018350" y="203725"/>
            <a:ext cx="7107300" cy="661800"/>
          </a:xfrm>
          <a:prstGeom prst="rect">
            <a:avLst/>
          </a:prstGeom>
          <a:solidFill>
            <a:srgbClr val="29B4AD"/>
          </a:solid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s" sz="3100" b="1">
                <a:solidFill>
                  <a:srgbClr val="FFFFFF"/>
                </a:solidFill>
                <a:latin typeface="Exo"/>
                <a:ea typeface="Exo"/>
                <a:cs typeface="Exo"/>
                <a:sym typeface="Exo"/>
              </a:rPr>
              <a:t>TOURISM</a:t>
            </a:r>
            <a:endParaRPr sz="3100" b="1">
              <a:solidFill>
                <a:srgbClr val="FFFFFF"/>
              </a:solidFill>
              <a:latin typeface="Exo"/>
              <a:ea typeface="Exo"/>
              <a:cs typeface="Exo"/>
              <a:sym typeface="Ex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21"/>
          <p:cNvSpPr/>
          <p:nvPr/>
        </p:nvSpPr>
        <p:spPr>
          <a:xfrm>
            <a:off x="25" y="-49575"/>
            <a:ext cx="9144000" cy="5193000"/>
          </a:xfrm>
          <a:prstGeom prst="rect">
            <a:avLst/>
          </a:prstGeom>
          <a:solidFill>
            <a:srgbClr val="0A3E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1"/>
          <p:cNvSpPr txBox="1"/>
          <p:nvPr/>
        </p:nvSpPr>
        <p:spPr>
          <a:xfrm>
            <a:off x="1268100" y="996100"/>
            <a:ext cx="71073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700" dirty="0">
                <a:solidFill>
                  <a:srgbClr val="FFFFFF"/>
                </a:solidFill>
                <a:latin typeface="Arimo"/>
                <a:ea typeface="Arimo"/>
                <a:cs typeface="Arimo"/>
                <a:sym typeface="Arimo"/>
              </a:rPr>
              <a:t>San Diego </a:t>
            </a:r>
            <a:r>
              <a:rPr lang="es" sz="1700" dirty="0" err="1">
                <a:solidFill>
                  <a:srgbClr val="FFFFFF"/>
                </a:solidFill>
                <a:latin typeface="Arimo"/>
                <a:ea typeface="Arimo"/>
                <a:cs typeface="Arimo"/>
                <a:sym typeface="Arimo"/>
              </a:rPr>
              <a:t>is</a:t>
            </a:r>
            <a:r>
              <a:rPr lang="es" sz="1700" dirty="0">
                <a:solidFill>
                  <a:srgbClr val="FFFFFF"/>
                </a:solidFill>
                <a:latin typeface="Arimo"/>
                <a:ea typeface="Arimo"/>
                <a:cs typeface="Arimo"/>
                <a:sym typeface="Arimo"/>
              </a:rPr>
              <a:t> a </a:t>
            </a:r>
            <a:r>
              <a:rPr lang="es" sz="1700" b="1" dirty="0">
                <a:solidFill>
                  <a:srgbClr val="F68D2D"/>
                </a:solidFill>
                <a:latin typeface="Arimo"/>
                <a:ea typeface="Arimo"/>
                <a:cs typeface="Arimo"/>
                <a:sym typeface="Arimo"/>
              </a:rPr>
              <a:t>top 10</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services</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exporter</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among</a:t>
            </a:r>
            <a:r>
              <a:rPr lang="es" sz="1700" dirty="0">
                <a:solidFill>
                  <a:srgbClr val="FFFFFF"/>
                </a:solidFill>
                <a:latin typeface="Arimo"/>
                <a:ea typeface="Arimo"/>
                <a:cs typeface="Arimo"/>
                <a:sym typeface="Arimo"/>
              </a:rPr>
              <a:t> U.S. metros</a:t>
            </a:r>
            <a:endParaRPr sz="1700" dirty="0">
              <a:solidFill>
                <a:srgbClr val="FFFFFF"/>
              </a:solidFill>
              <a:latin typeface="Arimo"/>
              <a:ea typeface="Arimo"/>
              <a:cs typeface="Arimo"/>
              <a:sym typeface="Arimo"/>
            </a:endParaRPr>
          </a:p>
        </p:txBody>
      </p:sp>
      <p:sp>
        <p:nvSpPr>
          <p:cNvPr id="198" name="Google Shape;198;p21"/>
          <p:cNvSpPr txBox="1"/>
          <p:nvPr/>
        </p:nvSpPr>
        <p:spPr>
          <a:xfrm>
            <a:off x="1268100" y="1644650"/>
            <a:ext cx="40374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700" b="1" dirty="0">
                <a:solidFill>
                  <a:srgbClr val="F68D2D"/>
                </a:solidFill>
                <a:latin typeface="Arimo"/>
                <a:ea typeface="Arimo"/>
                <a:cs typeface="Arimo"/>
                <a:sym typeface="Arimo"/>
              </a:rPr>
              <a:t>#1</a:t>
            </a:r>
            <a:r>
              <a:rPr lang="es" sz="1700" dirty="0">
                <a:solidFill>
                  <a:srgbClr val="F68D2D"/>
                </a:solidFill>
                <a:latin typeface="Arimo"/>
                <a:ea typeface="Arimo"/>
                <a:cs typeface="Arimo"/>
                <a:sym typeface="Arimo"/>
              </a:rPr>
              <a:t> Medical </a:t>
            </a:r>
            <a:r>
              <a:rPr lang="es" sz="1700" dirty="0" err="1">
                <a:solidFill>
                  <a:srgbClr val="F68D2D"/>
                </a:solidFill>
                <a:latin typeface="Arimo"/>
                <a:ea typeface="Arimo"/>
                <a:cs typeface="Arimo"/>
                <a:sym typeface="Arimo"/>
              </a:rPr>
              <a:t>Device</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Cluster</a:t>
            </a:r>
            <a:r>
              <a:rPr lang="es" sz="1700" dirty="0">
                <a:solidFill>
                  <a:srgbClr val="FFFFFF"/>
                </a:solidFill>
                <a:latin typeface="Arimo"/>
                <a:ea typeface="Arimo"/>
                <a:cs typeface="Arimo"/>
                <a:sym typeface="Arimo"/>
              </a:rPr>
              <a:t> in </a:t>
            </a:r>
            <a:r>
              <a:rPr lang="es" sz="1700" dirty="0" err="1">
                <a:solidFill>
                  <a:srgbClr val="FFFFFF"/>
                </a:solidFill>
                <a:latin typeface="Arimo"/>
                <a:ea typeface="Arimo"/>
                <a:cs typeface="Arimo"/>
                <a:sym typeface="Arimo"/>
              </a:rPr>
              <a:t>the</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world</a:t>
            </a:r>
            <a:endParaRPr sz="1700" dirty="0" err="1">
              <a:solidFill>
                <a:srgbClr val="FFFFFF"/>
              </a:solidFill>
              <a:latin typeface="Arimo"/>
              <a:ea typeface="Arimo"/>
              <a:cs typeface="Arimo"/>
              <a:sym typeface="Arimo"/>
            </a:endParaRPr>
          </a:p>
        </p:txBody>
      </p:sp>
      <p:sp>
        <p:nvSpPr>
          <p:cNvPr id="199" name="Google Shape;199;p21"/>
          <p:cNvSpPr txBox="1"/>
          <p:nvPr/>
        </p:nvSpPr>
        <p:spPr>
          <a:xfrm>
            <a:off x="1268100" y="2293200"/>
            <a:ext cx="40374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700" b="1" dirty="0">
                <a:solidFill>
                  <a:srgbClr val="F68D2D"/>
                </a:solidFill>
                <a:latin typeface="Arimo"/>
                <a:ea typeface="Arimo"/>
                <a:cs typeface="Arimo"/>
                <a:sym typeface="Arimo"/>
              </a:rPr>
              <a:t>9</a:t>
            </a:r>
            <a:r>
              <a:rPr lang="es" sz="1700" dirty="0">
                <a:solidFill>
                  <a:srgbClr val="F68D2D"/>
                </a:solidFill>
                <a:latin typeface="Arimo"/>
                <a:ea typeface="Arimo"/>
                <a:cs typeface="Arimo"/>
                <a:sym typeface="Arimo"/>
              </a:rPr>
              <a:t> </a:t>
            </a:r>
            <a:r>
              <a:rPr lang="es" sz="1700" dirty="0" err="1">
                <a:solidFill>
                  <a:srgbClr val="F68D2D"/>
                </a:solidFill>
                <a:latin typeface="Arimo"/>
                <a:ea typeface="Arimo"/>
                <a:cs typeface="Arimo"/>
                <a:sym typeface="Arimo"/>
              </a:rPr>
              <a:t>Ports</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of</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entry</a:t>
            </a:r>
            <a:r>
              <a:rPr lang="es" sz="1700" dirty="0">
                <a:solidFill>
                  <a:srgbClr val="FFFFFF"/>
                </a:solidFill>
                <a:latin typeface="Arimo"/>
                <a:ea typeface="Arimo"/>
                <a:cs typeface="Arimo"/>
                <a:sym typeface="Arimo"/>
              </a:rPr>
              <a:t> (7 </a:t>
            </a:r>
            <a:r>
              <a:rPr lang="es" sz="1700" dirty="0" err="1">
                <a:solidFill>
                  <a:srgbClr val="FFFFFF"/>
                </a:solidFill>
                <a:latin typeface="Arimo"/>
                <a:ea typeface="Arimo"/>
                <a:cs typeface="Arimo"/>
                <a:sym typeface="Arimo"/>
              </a:rPr>
              <a:t>land</a:t>
            </a:r>
            <a:r>
              <a:rPr lang="es" sz="1700" dirty="0">
                <a:solidFill>
                  <a:srgbClr val="FFFFFF"/>
                </a:solidFill>
                <a:latin typeface="Arimo"/>
                <a:ea typeface="Arimo"/>
                <a:cs typeface="Arimo"/>
                <a:sym typeface="Arimo"/>
              </a:rPr>
              <a:t>, 2 sea)</a:t>
            </a:r>
            <a:endParaRPr sz="1700" dirty="0">
              <a:solidFill>
                <a:srgbClr val="FFFFFF"/>
              </a:solidFill>
              <a:latin typeface="Arimo"/>
              <a:ea typeface="Arimo"/>
              <a:cs typeface="Arimo"/>
              <a:sym typeface="Arimo"/>
            </a:endParaRPr>
          </a:p>
        </p:txBody>
      </p:sp>
      <p:sp>
        <p:nvSpPr>
          <p:cNvPr id="200" name="Google Shape;200;p21"/>
          <p:cNvSpPr txBox="1"/>
          <p:nvPr/>
        </p:nvSpPr>
        <p:spPr>
          <a:xfrm>
            <a:off x="1268100" y="2941750"/>
            <a:ext cx="58869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700" b="1" dirty="0">
                <a:solidFill>
                  <a:srgbClr val="F68D2D"/>
                </a:solidFill>
                <a:latin typeface="Arimo"/>
                <a:ea typeface="Arimo"/>
                <a:cs typeface="Arimo"/>
                <a:sym typeface="Arimo"/>
              </a:rPr>
              <a:t>#4</a:t>
            </a:r>
            <a:r>
              <a:rPr lang="es" sz="1700" dirty="0">
                <a:solidFill>
                  <a:srgbClr val="F68D2D"/>
                </a:solidFill>
                <a:latin typeface="Arimo"/>
                <a:ea typeface="Arimo"/>
                <a:cs typeface="Arimo"/>
                <a:sym typeface="Arimo"/>
              </a:rPr>
              <a:t> </a:t>
            </a:r>
            <a:r>
              <a:rPr lang="es" sz="1700" dirty="0" err="1">
                <a:solidFill>
                  <a:srgbClr val="F68D2D"/>
                </a:solidFill>
                <a:latin typeface="Arimo"/>
                <a:ea typeface="Arimo"/>
                <a:cs typeface="Arimo"/>
                <a:sym typeface="Arimo"/>
              </a:rPr>
              <a:t>Busiest</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Land</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Border</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Crossing</a:t>
            </a:r>
            <a:r>
              <a:rPr lang="es" sz="1700" dirty="0">
                <a:solidFill>
                  <a:srgbClr val="FFFFFF"/>
                </a:solidFill>
                <a:latin typeface="Arimo"/>
                <a:ea typeface="Arimo"/>
                <a:cs typeface="Arimo"/>
                <a:sym typeface="Arimo"/>
              </a:rPr>
              <a:t> in </a:t>
            </a:r>
            <a:r>
              <a:rPr lang="es" sz="1700" dirty="0" err="1">
                <a:solidFill>
                  <a:srgbClr val="FFFFFF"/>
                </a:solidFill>
                <a:latin typeface="Arimo"/>
                <a:ea typeface="Arimo"/>
                <a:cs typeface="Arimo"/>
                <a:sym typeface="Arimo"/>
              </a:rPr>
              <a:t>the</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World</a:t>
            </a:r>
            <a:endParaRPr sz="1700" dirty="0" err="1">
              <a:solidFill>
                <a:srgbClr val="FFFFFF"/>
              </a:solidFill>
              <a:latin typeface="Arimo"/>
              <a:ea typeface="Arimo"/>
              <a:cs typeface="Arimo"/>
              <a:sym typeface="Arimo"/>
            </a:endParaRPr>
          </a:p>
        </p:txBody>
      </p:sp>
      <p:sp>
        <p:nvSpPr>
          <p:cNvPr id="201" name="Google Shape;201;p21"/>
          <p:cNvSpPr txBox="1"/>
          <p:nvPr/>
        </p:nvSpPr>
        <p:spPr>
          <a:xfrm>
            <a:off x="1268100" y="3590300"/>
            <a:ext cx="61911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s" sz="1700" b="1" dirty="0">
                <a:solidFill>
                  <a:srgbClr val="F68D2D"/>
                </a:solidFill>
                <a:latin typeface="Arimo"/>
                <a:ea typeface="Arimo"/>
                <a:cs typeface="Arimo"/>
                <a:sym typeface="Arimo"/>
              </a:rPr>
              <a:t>#1</a:t>
            </a:r>
            <a:r>
              <a:rPr lang="es" sz="1700" dirty="0">
                <a:solidFill>
                  <a:srgbClr val="F68D2D"/>
                </a:solidFill>
                <a:latin typeface="Arimo"/>
                <a:ea typeface="Arimo"/>
                <a:cs typeface="Arimo"/>
                <a:sym typeface="Arimo"/>
              </a:rPr>
              <a:t> </a:t>
            </a:r>
            <a:r>
              <a:rPr lang="es" sz="1700" dirty="0" err="1">
                <a:solidFill>
                  <a:srgbClr val="F68D2D"/>
                </a:solidFill>
                <a:latin typeface="Arimo"/>
                <a:ea typeface="Arimo"/>
                <a:cs typeface="Arimo"/>
                <a:sym typeface="Arimo"/>
              </a:rPr>
              <a:t>Busiest</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Land</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Border</a:t>
            </a:r>
            <a:r>
              <a:rPr lang="es" sz="1700" dirty="0">
                <a:solidFill>
                  <a:srgbClr val="FFFFFF"/>
                </a:solidFill>
                <a:latin typeface="Arimo"/>
                <a:ea typeface="Arimo"/>
                <a:cs typeface="Arimo"/>
                <a:sym typeface="Arimo"/>
              </a:rPr>
              <a:t> </a:t>
            </a:r>
            <a:r>
              <a:rPr lang="es" sz="1700" dirty="0" err="1">
                <a:solidFill>
                  <a:srgbClr val="FFFFFF"/>
                </a:solidFill>
                <a:latin typeface="Arimo"/>
                <a:ea typeface="Arimo"/>
                <a:cs typeface="Arimo"/>
                <a:sym typeface="Arimo"/>
              </a:rPr>
              <a:t>Crossing</a:t>
            </a:r>
            <a:r>
              <a:rPr lang="es" sz="1700" dirty="0">
                <a:solidFill>
                  <a:srgbClr val="FFFFFF"/>
                </a:solidFill>
                <a:latin typeface="Arimo"/>
                <a:ea typeface="Arimo"/>
                <a:cs typeface="Arimo"/>
                <a:sym typeface="Arimo"/>
              </a:rPr>
              <a:t> in </a:t>
            </a:r>
            <a:r>
              <a:rPr lang="es" sz="1700" dirty="0" err="1">
                <a:solidFill>
                  <a:srgbClr val="FFFFFF"/>
                </a:solidFill>
                <a:latin typeface="Arimo"/>
                <a:ea typeface="Arimo"/>
                <a:cs typeface="Arimo"/>
                <a:sym typeface="Arimo"/>
              </a:rPr>
              <a:t>the</a:t>
            </a:r>
            <a:r>
              <a:rPr lang="es" sz="1700" dirty="0">
                <a:solidFill>
                  <a:srgbClr val="FFFFFF"/>
                </a:solidFill>
                <a:latin typeface="Arimo"/>
                <a:ea typeface="Arimo"/>
                <a:cs typeface="Arimo"/>
                <a:sym typeface="Arimo"/>
              </a:rPr>
              <a:t> Western </a:t>
            </a:r>
            <a:r>
              <a:rPr lang="es" sz="1700" dirty="0" err="1">
                <a:solidFill>
                  <a:srgbClr val="FFFFFF"/>
                </a:solidFill>
                <a:latin typeface="Arimo"/>
                <a:ea typeface="Arimo"/>
                <a:cs typeface="Arimo"/>
                <a:sym typeface="Arimo"/>
              </a:rPr>
              <a:t>Hemisphere</a:t>
            </a:r>
            <a:endParaRPr sz="1700" dirty="0" err="1">
              <a:solidFill>
                <a:srgbClr val="FFFFFF"/>
              </a:solidFill>
              <a:latin typeface="Arimo"/>
              <a:ea typeface="Arimo"/>
              <a:cs typeface="Arimo"/>
              <a:sym typeface="Arimo"/>
            </a:endParaRPr>
          </a:p>
        </p:txBody>
      </p:sp>
      <p:cxnSp>
        <p:nvCxnSpPr>
          <p:cNvPr id="202" name="Google Shape;202;p21"/>
          <p:cNvCxnSpPr/>
          <p:nvPr/>
        </p:nvCxnSpPr>
        <p:spPr>
          <a:xfrm>
            <a:off x="1098025" y="677325"/>
            <a:ext cx="0" cy="3842100"/>
          </a:xfrm>
          <a:prstGeom prst="straightConnector1">
            <a:avLst/>
          </a:prstGeom>
          <a:noFill/>
          <a:ln w="9525" cap="flat" cmpd="sng">
            <a:solidFill>
              <a:srgbClr val="FFFFFF"/>
            </a:solidFill>
            <a:prstDash val="solid"/>
            <a:round/>
            <a:headEnd type="none" w="med" len="med"/>
            <a:tailEnd type="none" w="med" len="med"/>
          </a:ln>
        </p:spPr>
      </p:cxnSp>
      <p:sp>
        <p:nvSpPr>
          <p:cNvPr id="203" name="Google Shape;203;p21"/>
          <p:cNvSpPr/>
          <p:nvPr/>
        </p:nvSpPr>
        <p:spPr>
          <a:xfrm>
            <a:off x="951025" y="1072300"/>
            <a:ext cx="294000" cy="294000"/>
          </a:xfrm>
          <a:prstGeom prst="ellipse">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1"/>
          <p:cNvSpPr/>
          <p:nvPr/>
        </p:nvSpPr>
        <p:spPr>
          <a:xfrm>
            <a:off x="951025" y="1716800"/>
            <a:ext cx="294000" cy="294000"/>
          </a:xfrm>
          <a:prstGeom prst="ellipse">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1"/>
          <p:cNvSpPr/>
          <p:nvPr/>
        </p:nvSpPr>
        <p:spPr>
          <a:xfrm>
            <a:off x="951025" y="2348875"/>
            <a:ext cx="294000" cy="294000"/>
          </a:xfrm>
          <a:prstGeom prst="ellipse">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1"/>
          <p:cNvSpPr/>
          <p:nvPr/>
        </p:nvSpPr>
        <p:spPr>
          <a:xfrm>
            <a:off x="951025" y="3018150"/>
            <a:ext cx="294000" cy="294000"/>
          </a:xfrm>
          <a:prstGeom prst="ellipse">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1"/>
          <p:cNvSpPr/>
          <p:nvPr/>
        </p:nvSpPr>
        <p:spPr>
          <a:xfrm>
            <a:off x="951025" y="3712200"/>
            <a:ext cx="294000" cy="294000"/>
          </a:xfrm>
          <a:prstGeom prst="ellipse">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1"/>
          <p:cNvSpPr/>
          <p:nvPr/>
        </p:nvSpPr>
        <p:spPr>
          <a:xfrm>
            <a:off x="8477425" y="-24750"/>
            <a:ext cx="666600" cy="5193000"/>
          </a:xfrm>
          <a:prstGeom prst="rect">
            <a:avLst/>
          </a:prstGeom>
          <a:solidFill>
            <a:srgbClr val="29B4A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aff2c96-5883-4d5b-9517-bd4c4f844b12">
      <Terms xmlns="http://schemas.microsoft.com/office/infopath/2007/PartnerControls"/>
    </lcf76f155ced4ddcb4097134ff3c332f>
    <TaxCatchAll xmlns="d1e46f1d-0689-40b5-b554-699f4fd2109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C79CFFB6A77B641ADD7BA822F3E1CA8" ma:contentTypeVersion="15" ma:contentTypeDescription="Create a new document." ma:contentTypeScope="" ma:versionID="d7d79413a358c7adbc67788c0a7863f3">
  <xsd:schema xmlns:xsd="http://www.w3.org/2001/XMLSchema" xmlns:xs="http://www.w3.org/2001/XMLSchema" xmlns:p="http://schemas.microsoft.com/office/2006/metadata/properties" xmlns:ns2="6aff2c96-5883-4d5b-9517-bd4c4f844b12" xmlns:ns3="d1e46f1d-0689-40b5-b554-699f4fd2109c" targetNamespace="http://schemas.microsoft.com/office/2006/metadata/properties" ma:root="true" ma:fieldsID="eb7014548d7bda71cad7c841f9570e2d" ns2:_="" ns3:_="">
    <xsd:import namespace="6aff2c96-5883-4d5b-9517-bd4c4f844b12"/>
    <xsd:import namespace="d1e46f1d-0689-40b5-b554-699f4fd2109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AutoKeyPoints" minOccurs="0"/>
                <xsd:element ref="ns2:MediaServiceKeyPoints" minOccurs="0"/>
                <xsd:element ref="ns2:MediaServiceOCR" minOccurs="0"/>
                <xsd:element ref="ns2:MediaServiceLocatio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ff2c96-5883-4d5b-9517-bd4c4f844b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db224f1-35c3-4d05-8057-d0e89993afe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e46f1d-0689-40b5-b554-699f4fd2109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ccbd7d2-7c43-49b4-b061-205e99a279ad}" ma:internalName="TaxCatchAll" ma:showField="CatchAllData" ma:web="d1e46f1d-0689-40b5-b554-699f4fd2109c">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AFFE02-979A-4EBC-AEAB-F84B17AF6F86}">
  <ds:schemaRefs>
    <ds:schemaRef ds:uri="6aff2c96-5883-4d5b-9517-bd4c4f844b12"/>
    <ds:schemaRef ds:uri="d1e46f1d-0689-40b5-b554-699f4fd2109c"/>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DD4E8E84-7EA0-4A0A-AACC-C2B056AD6ABC}">
  <ds:schemaRefs>
    <ds:schemaRef ds:uri="http://schemas.microsoft.com/sharepoint/v3/contenttype/forms"/>
  </ds:schemaRefs>
</ds:datastoreItem>
</file>

<file path=customXml/itemProps3.xml><?xml version="1.0" encoding="utf-8"?>
<ds:datastoreItem xmlns:ds="http://schemas.openxmlformats.org/officeDocument/2006/customXml" ds:itemID="{FA3B3A02-3BFB-469D-BA25-4691B839868E}">
  <ds:schemaRefs>
    <ds:schemaRef ds:uri="6aff2c96-5883-4d5b-9517-bd4c4f844b12"/>
    <ds:schemaRef ds:uri="d1e46f1d-0689-40b5-b554-699f4fd2109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11</Slides>
  <Notes>11</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revision>8</cp:revision>
  <dcterms:modified xsi:type="dcterms:W3CDTF">2023-04-27T21:31:19Z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0x0101000C79CFFB6A77B641ADD7BA822F3E1CA8</vt:lpwstr>
  </property>
  <property fmtid="{D5CDD505-2E9C-101B-9397-08002B2CF9AE}" pid="3" name="MediaServiceImageTags">
    <vt:lpwstr/>
  </property>
</Properties>
</file>